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353" r:id="rId4"/>
    <p:sldId id="365" r:id="rId5"/>
    <p:sldId id="396" r:id="rId6"/>
    <p:sldId id="395" r:id="rId7"/>
    <p:sldId id="368" r:id="rId8"/>
    <p:sldId id="394" r:id="rId9"/>
    <p:sldId id="370" r:id="rId10"/>
    <p:sldId id="565" r:id="rId11"/>
    <p:sldId id="371" r:id="rId12"/>
    <p:sldId id="390" r:id="rId13"/>
    <p:sldId id="388" r:id="rId14"/>
    <p:sldId id="356" r:id="rId15"/>
    <p:sldId id="380" r:id="rId16"/>
    <p:sldId id="397" r:id="rId17"/>
    <p:sldId id="379" r:id="rId18"/>
  </p:sldIdLst>
  <p:sldSz cx="9144000" cy="5143500" type="screen16x9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6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ke guenther" initials="mg" lastIdx="7" clrIdx="0"/>
  <p:cmAuthor id="2" name="Claus Weber" initials="TK" lastIdx="3" clrIdx="1"/>
  <p:cmAuthor id="3" name="iMac" initials="IM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241"/>
    <a:srgbClr val="FF00FF"/>
    <a:srgbClr val="003955"/>
    <a:srgbClr val="008AA6"/>
    <a:srgbClr val="8F8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5" autoAdjust="0"/>
    <p:restoredTop sz="97287" autoAdjust="0"/>
  </p:normalViewPr>
  <p:slideViewPr>
    <p:cSldViewPr showGuides="1">
      <p:cViewPr varScale="1">
        <p:scale>
          <a:sx n="150" d="100"/>
          <a:sy n="150" d="100"/>
        </p:scale>
        <p:origin x="46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39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Prozentualer Anteil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0-1CBF-48D4-9B35-99A13A19CCD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CBF-48D4-9B35-99A13A19CCD0}"/>
              </c:ext>
            </c:extLst>
          </c:dPt>
          <c:dLbls>
            <c:dLbl>
              <c:idx val="0"/>
              <c:layout>
                <c:manualLayout>
                  <c:x val="-5.61977867004144E-2"/>
                  <c:y val="1.8610958452952301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solidFill>
                          <a:schemeClr val="bg1"/>
                        </a:solidFill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87,7 %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19910011248592"/>
                      <c:h val="7.33354363785825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CBF-48D4-9B35-99A13A19CCD0}"/>
                </c:ext>
              </c:extLst>
            </c:dLbl>
            <c:dLbl>
              <c:idx val="1"/>
              <c:layout>
                <c:manualLayout>
                  <c:x val="-0.14695077149155"/>
                  <c:y val="-0.104258303147681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solidFill>
                          <a:schemeClr val="tx1"/>
                        </a:solidFill>
                      </a:defRPr>
                    </a:pPr>
                    <a:r>
                      <a:rPr lang="en-US" sz="1400" b="0" dirty="0">
                        <a:solidFill>
                          <a:schemeClr val="tx1"/>
                        </a:solidFill>
                      </a:rPr>
                      <a:t>10,5 %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BF-48D4-9B35-99A13A19CCD0}"/>
                </c:ext>
              </c:extLst>
            </c:dLbl>
            <c:dLbl>
              <c:idx val="2"/>
              <c:layout>
                <c:manualLayout>
                  <c:x val="1.4695077149154899E-2"/>
                  <c:y val="-0.1432094454507759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1,8 %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CBF-48D4-9B35-99A13A19CC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SHI</c:v>
                </c:pt>
                <c:pt idx="1">
                  <c:v>PHI</c:v>
                </c:pt>
                <c:pt idx="2">
                  <c:v>Others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86.6</c:v>
                </c:pt>
                <c:pt idx="1">
                  <c:v>11.1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BF-48D4-9B35-99A13A19C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2296358669451999"/>
          <c:y val="0.81429581381568505"/>
          <c:w val="0.55227433713642904"/>
          <c:h val="8.583367557418759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9F029-59DD-4765-9DCC-BFCCE11E00E3}" type="datetimeFigureOut">
              <a:rPr lang="de-DE" smtClean="0"/>
              <a:t>13.03.2023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EE66-2422-4967-8F55-6B7B100D97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23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3121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3121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6B40E-ABBC-4A3D-8312-55AF854DD757}" type="datetimeFigureOut">
              <a:rPr lang="de-DE" smtClean="0"/>
              <a:t>13.03.2023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508000"/>
            <a:ext cx="4862512" cy="2735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2479" y="3517715"/>
            <a:ext cx="5852717" cy="5863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616041"/>
            <a:ext cx="2945659" cy="3104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616041"/>
            <a:ext cx="2945659" cy="3104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B87D-F4F9-48AA-8521-22CA78983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795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5600" indent="-173038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84150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22313" indent="-182563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3038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9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3226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795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14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700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1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3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585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4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7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81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19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14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468313"/>
            <a:ext cx="4476750" cy="2519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8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Bei Bedarf hier Bild einfügen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4824413" y="865187"/>
            <a:ext cx="3453448" cy="3887788"/>
          </a:xfrm>
          <a:solidFill>
            <a:srgbClr val="454543">
              <a:alpha val="60000"/>
            </a:srgbClr>
          </a:solidFill>
        </p:spPr>
        <p:txBody>
          <a:bodyPr lIns="432000" tIns="540000" rIns="180000" bIns="540000"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Titelmaster-format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24413" y="4170201"/>
            <a:ext cx="3239975" cy="561789"/>
          </a:xfrm>
        </p:spPr>
        <p:txBody>
          <a:bodyPr lIns="432000" rIns="432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E3"/>
              </a:buClr>
              <a:buSzTx/>
              <a:buFont typeface="Wingdings" panose="05000000000000000000" pitchFamily="2" charset="2"/>
              <a:buNone/>
              <a:tabLst/>
              <a:defRPr sz="1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0E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OrgE, Ort, Veranstaltungsdatum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420709" y="0"/>
            <a:ext cx="1295399" cy="1295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r>
              <a:rPr lang="de-DE" dirty="0"/>
              <a:t> 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71438" y="-624920"/>
            <a:ext cx="7786469" cy="603934"/>
            <a:chOff x="71500" y="-381234"/>
            <a:chExt cx="7786469" cy="305115"/>
          </a:xfrm>
        </p:grpSpPr>
        <p:sp>
          <p:nvSpPr>
            <p:cNvPr id="10" name="TextBox 4"/>
            <p:cNvSpPr txBox="1"/>
            <p:nvPr userDrawn="1"/>
          </p:nvSpPr>
          <p:spPr>
            <a:xfrm>
              <a:off x="71500" y="-310140"/>
              <a:ext cx="7066037" cy="2204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900" dirty="0"/>
                <a:t>Einfügen von Bildern: Über Icon „Bild einfügen“, anschließend -&gt; Bild anordnen „in den Hintergrund“.</a:t>
              </a:r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900" dirty="0"/>
                <a:t>Bildposition</a:t>
              </a:r>
              <a:r>
                <a:rPr lang="de-DE" sz="900" baseline="0" dirty="0"/>
                <a:t> anpassen über: Doppelklick auf das Bild – Menüreiter Bildtools-&gt;Format-&gt; „Zuschneiden“-Symbol anklicken </a:t>
              </a:r>
              <a:endParaRPr lang="de-DE" sz="900" dirty="0"/>
            </a:p>
            <a:p>
              <a:pPr marL="0" marR="0" indent="0" algn="l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lang="de-DE" sz="900" dirty="0"/>
                <a:t>Titel-Textbox kann in der Größe angepasst werden. Dabei ist das Raster zu beachten (Alt+F9).</a:t>
              </a:r>
            </a:p>
          </p:txBody>
        </p: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72169" y="-381234"/>
              <a:ext cx="685800" cy="305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20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503237" y="1728788"/>
            <a:ext cx="3996000" cy="302418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quarter" idx="15"/>
          </p:nvPr>
        </p:nvSpPr>
        <p:spPr>
          <a:xfrm>
            <a:off x="4705547" y="1728788"/>
            <a:ext cx="3996000" cy="302418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DAED85-10E4-42C8-9F07-E95E111B93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667" y="1295400"/>
            <a:ext cx="3994570" cy="344417"/>
          </a:xfrm>
          <a:solidFill>
            <a:schemeClr val="accent5"/>
          </a:solidFill>
        </p:spPr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ACDF14B-8D1F-44A8-B3FA-F9E374D1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5547" y="1295400"/>
            <a:ext cx="4006653" cy="344417"/>
          </a:xfrm>
          <a:solidFill>
            <a:schemeClr val="accent5"/>
          </a:solidFill>
        </p:spPr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6963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hoh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3238" y="4931058"/>
            <a:ext cx="5436000" cy="138829"/>
          </a:xfrm>
        </p:spPr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19812" y="1295399"/>
            <a:ext cx="3024188" cy="3848101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503238" y="1295399"/>
            <a:ext cx="5400000" cy="34575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327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19812" y="1295399"/>
            <a:ext cx="3024188" cy="3457575"/>
          </a:xfrm>
          <a:noFill/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503238" y="1295399"/>
            <a:ext cx="5400910" cy="345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724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6"/>
          </p:nvPr>
        </p:nvSpPr>
        <p:spPr>
          <a:xfrm>
            <a:off x="6119813" y="1295399"/>
            <a:ext cx="2592388" cy="345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503238" y="1295399"/>
            <a:ext cx="5400910" cy="345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09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19813" y="2520187"/>
            <a:ext cx="2592388" cy="2232787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6119813" y="1295399"/>
            <a:ext cx="2592388" cy="100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503238" y="1295399"/>
            <a:ext cx="5400910" cy="345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950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19813" y="2520187"/>
            <a:ext cx="2592387" cy="100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6119813" y="1295399"/>
            <a:ext cx="2592388" cy="100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19813" y="3744974"/>
            <a:ext cx="2592388" cy="100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quarter" idx="13"/>
          </p:nvPr>
        </p:nvSpPr>
        <p:spPr>
          <a:xfrm>
            <a:off x="503238" y="1295399"/>
            <a:ext cx="5400910" cy="345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18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716000" y="1295399"/>
            <a:ext cx="4428000" cy="3457576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503237" y="1295399"/>
            <a:ext cx="3996000" cy="345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1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e Zeile,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3238" y="1295400"/>
            <a:ext cx="8640762" cy="38481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107504" y="4803998"/>
            <a:ext cx="376484" cy="33950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 algn="ctr">
              <a:lnSpc>
                <a:spcPct val="10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e Zeile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3238" y="1295400"/>
            <a:ext cx="2592387" cy="34575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312000" y="1295400"/>
            <a:ext cx="5832000" cy="34575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779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e Zeile,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3239" y="1295589"/>
            <a:ext cx="2592386" cy="345738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312000" y="1295400"/>
            <a:ext cx="2592387" cy="34575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19813" y="1295400"/>
            <a:ext cx="3024187" cy="34575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6602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503238" y="1295399"/>
            <a:ext cx="8208962" cy="345757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1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s Zwei Zeilen,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0" y="4752975"/>
            <a:ext cx="708660" cy="3905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 algn="ctr">
              <a:lnSpc>
                <a:spcPct val="10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3238" y="1295400"/>
            <a:ext cx="8640762" cy="38481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9041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s Zwei Zeilen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3238" y="1295400"/>
            <a:ext cx="2592387" cy="34575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312000" y="1295400"/>
            <a:ext cx="5832000" cy="34575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3942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3238" y="865187"/>
            <a:ext cx="8208962" cy="3887787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9425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3238" y="865187"/>
            <a:ext cx="2592386" cy="3887787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312000" y="865187"/>
            <a:ext cx="5400200" cy="3887787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052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65187"/>
            <a:ext cx="3095625" cy="3887787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312000" y="864974"/>
            <a:ext cx="2592387" cy="388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19813" y="864974"/>
            <a:ext cx="2592387" cy="388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9771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Bilder, Drei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03237" y="3019424"/>
            <a:ext cx="2592388" cy="17335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3237" y="1295399"/>
            <a:ext cx="2592387" cy="1512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311859" y="3019424"/>
            <a:ext cx="2592053" cy="17335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311860" y="1295400"/>
            <a:ext cx="2592052" cy="1512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9812" y="3019424"/>
            <a:ext cx="2592388" cy="17335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119813" y="1295400"/>
            <a:ext cx="2592388" cy="1512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2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Objekte, Drei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503237" y="1292508"/>
            <a:ext cx="2592000" cy="15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0"/>
          </p:nvPr>
        </p:nvSpPr>
        <p:spPr>
          <a:xfrm>
            <a:off x="3311525" y="1292508"/>
            <a:ext cx="2592000" cy="15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quarter" idx="21"/>
          </p:nvPr>
        </p:nvSpPr>
        <p:spPr>
          <a:xfrm>
            <a:off x="6119813" y="1292508"/>
            <a:ext cx="2592000" cy="15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03237" y="3019424"/>
            <a:ext cx="2592388" cy="17335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311525" y="3019424"/>
            <a:ext cx="2592000" cy="17335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9814" y="3019424"/>
            <a:ext cx="2592000" cy="17335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22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Bilder, Drei Tex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3311860" y="1286002"/>
            <a:ext cx="5400340" cy="1017397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3238" y="1295400"/>
            <a:ext cx="2594418" cy="100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311861" y="2520188"/>
            <a:ext cx="5400340" cy="1008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503238" y="2520188"/>
            <a:ext cx="2594418" cy="100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311860" y="3744974"/>
            <a:ext cx="5400340" cy="1008001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503237" y="3744975"/>
            <a:ext cx="2592387" cy="100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9388" lvl="0" indent="-179388" algn="ctr"/>
            <a:r>
              <a:rPr lang="de-DE" dirty="0"/>
              <a:t>Bild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2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 (Kontakt 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tIns="216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Bei Bedarf hier Bild einfügen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807110"/>
            <a:ext cx="9144000" cy="2336389"/>
          </a:xfrm>
          <a:solidFill>
            <a:schemeClr val="tx1">
              <a:alpha val="60000"/>
            </a:schemeClr>
          </a:solidFill>
        </p:spPr>
        <p:txBody>
          <a:bodyPr lIns="504000" tIns="216000" rIns="4500000" bIns="2160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7383" y="3775121"/>
            <a:ext cx="4090621" cy="977853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56213" y="865188"/>
            <a:ext cx="3456247" cy="3457574"/>
          </a:xfrm>
          <a:solidFill>
            <a:srgbClr val="00A0E3"/>
          </a:solidFill>
        </p:spPr>
        <p:txBody>
          <a:bodyPr lIns="216000" tIns="216000" rIns="216000" bIns="25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360363" indent="-179388">
              <a:defRPr/>
            </a:lvl3pPr>
            <a:lvl4pPr marL="539750" indent="-180975">
              <a:defRPr/>
            </a:lvl4pPr>
            <a:lvl5pPr marL="720725" indent="-179388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71500" y="-578264"/>
            <a:ext cx="7688199" cy="533400"/>
            <a:chOff x="71500" y="-578264"/>
            <a:chExt cx="7688199" cy="533400"/>
          </a:xfrm>
        </p:grpSpPr>
        <p:sp>
          <p:nvSpPr>
            <p:cNvPr id="7" name="TextBox 4"/>
            <p:cNvSpPr txBox="1"/>
            <p:nvPr userDrawn="1"/>
          </p:nvSpPr>
          <p:spPr>
            <a:xfrm>
              <a:off x="71500" y="-526002"/>
              <a:ext cx="7025962" cy="43627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900" dirty="0"/>
                <a:t>Einfügen von Bildern: Über Icon „Bild einfügen“, anschließend -&gt; Bild anordnen „in den Hintergrund“.</a:t>
              </a:r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900" dirty="0"/>
                <a:t>Bildposition</a:t>
              </a:r>
              <a:r>
                <a:rPr lang="de-DE" sz="900" baseline="0" dirty="0"/>
                <a:t> anpassen über: Doppelklick auf das Bild – Menüreiter Bildtools-&gt;Format-&gt; „Zuschneiden“-Symbol anklicken </a:t>
              </a:r>
              <a:endParaRPr lang="de-DE" sz="900" dirty="0"/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900" dirty="0"/>
                <a:t>Titel-Textbox kann in der Größe angepasst werden. Dabei ist das Raster zu beachten (Alt+F9).</a:t>
              </a:r>
              <a:endParaRPr lang="en-US" sz="900" dirty="0"/>
            </a:p>
          </p:txBody>
        </p:sp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73899" y="-578264"/>
              <a:ext cx="6858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5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 (ohne 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807110"/>
            <a:ext cx="9144000" cy="2336389"/>
          </a:xfrm>
          <a:solidFill>
            <a:srgbClr val="454543">
              <a:alpha val="60000"/>
            </a:srgbClr>
          </a:solidFill>
        </p:spPr>
        <p:txBody>
          <a:bodyPr lIns="504000" tIns="216000" rIns="4500000" bIns="2160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7383" y="3775121"/>
            <a:ext cx="4090621" cy="977853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56213" y="865188"/>
            <a:ext cx="3443993" cy="3457574"/>
          </a:xfrm>
          <a:solidFill>
            <a:srgbClr val="00A0E3"/>
          </a:solidFill>
        </p:spPr>
        <p:txBody>
          <a:bodyPr lIns="216000" tIns="216000" rIns="216000" bIns="25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360363" indent="-179388">
              <a:defRPr/>
            </a:lvl3pPr>
            <a:lvl4pPr marL="539750" indent="-180975">
              <a:defRPr/>
            </a:lvl4pPr>
            <a:lvl5pPr marL="720725" indent="-179388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77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 (mit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2593975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Bei Bedarf hier Bild einfügen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0" y="2160588"/>
            <a:ext cx="7416799" cy="2982911"/>
          </a:xfrm>
          <a:solidFill>
            <a:schemeClr val="tx1">
              <a:alpha val="60000"/>
            </a:schemeClr>
          </a:solidFill>
        </p:spPr>
        <p:txBody>
          <a:bodyPr lIns="504000" tIns="432000" rIns="1512000" bIns="324000" anchor="b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90250" y="863989"/>
            <a:ext cx="2592000" cy="2592000"/>
          </a:xfrm>
          <a:solidFill>
            <a:srgbClr val="003955">
              <a:alpha val="80000"/>
            </a:srgbClr>
          </a:solidFill>
        </p:spPr>
        <p:txBody>
          <a:bodyPr rIns="72000" bIns="90000" anchor="b"/>
          <a:lstStyle>
            <a:lvl1pPr marL="0" indent="0" algn="r">
              <a:buNone/>
              <a:defRPr sz="1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X.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71500" y="-578264"/>
            <a:ext cx="7688199" cy="533400"/>
            <a:chOff x="71500" y="-578264"/>
            <a:chExt cx="7688199" cy="533400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71500" y="-380578"/>
              <a:ext cx="7066037" cy="290849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900" dirty="0"/>
                <a:t>Einfügen von Bildern: Über Icon „Bild einfügen“, anschließend -&gt; Bild anordnen „in den Hintergrund“.</a:t>
              </a:r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900" dirty="0"/>
                <a:t>Bildposition</a:t>
              </a:r>
              <a:r>
                <a:rPr lang="de-DE" sz="900" baseline="0" dirty="0"/>
                <a:t> anpassen über: Doppelklick auf das Bild – Menüreiter Bildtools-&gt;Format-&gt; „Zuschneiden“-Symbol anklicken </a:t>
              </a:r>
              <a:endParaRPr lang="de-DE" sz="900" dirty="0"/>
            </a:p>
          </p:txBody>
        </p:sp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73899" y="-578264"/>
              <a:ext cx="6858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7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31801" y="1275160"/>
            <a:ext cx="8280400" cy="3294459"/>
          </a:xfrm>
        </p:spPr>
        <p:txBody>
          <a:bodyPr/>
          <a:lstStyle>
            <a:lvl1pPr marL="269081" indent="-269081">
              <a:buClrTx/>
              <a:buFont typeface="+mj-lt"/>
              <a:buAutoNum type="arabicPeriod"/>
              <a:defRPr/>
            </a:lvl1pPr>
            <a:lvl2pPr marL="406004" indent="-134541">
              <a:defRPr/>
            </a:lvl2pPr>
            <a:lvl3pPr marL="535781" indent="-134541">
              <a:defRPr/>
            </a:lvl3pPr>
            <a:lvl4pPr marL="673894" indent="-132160">
              <a:tabLst/>
              <a:defRPr/>
            </a:lvl4pPr>
            <a:lvl5pPr marL="807244" indent="-134541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, 1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310500"/>
            <a:ext cx="8280400" cy="75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84888" y="1734742"/>
            <a:ext cx="2627312" cy="283487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5"/>
          </p:nvPr>
        </p:nvSpPr>
        <p:spPr>
          <a:xfrm>
            <a:off x="431802" y="1275160"/>
            <a:ext cx="5435599" cy="32944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5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0" y="310500"/>
            <a:ext cx="8280400" cy="756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baseline="0" dirty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sz="quarter" idx="14"/>
          </p:nvPr>
        </p:nvSpPr>
        <p:spPr>
          <a:xfrm>
            <a:off x="431801" y="1275160"/>
            <a:ext cx="8280400" cy="32944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9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bschluss (Kontakt 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5"/>
          <p:cNvSpPr/>
          <p:nvPr userDrawn="1"/>
        </p:nvSpPr>
        <p:spPr>
          <a:xfrm>
            <a:off x="0" y="2313150"/>
            <a:ext cx="9144000" cy="2127023"/>
          </a:xfrm>
          <a:custGeom>
            <a:avLst/>
            <a:gdLst>
              <a:gd name="connsiteX0" fmla="*/ 9144000 w 9144001"/>
              <a:gd name="connsiteY0" fmla="*/ 267268 h 3204356"/>
              <a:gd name="connsiteX1" fmla="*/ 9144001 w 9144001"/>
              <a:gd name="connsiteY1" fmla="*/ 0 h 3204356"/>
              <a:gd name="connsiteX2" fmla="*/ 9144001 w 9144001"/>
              <a:gd name="connsiteY2" fmla="*/ 267268 h 3204356"/>
              <a:gd name="connsiteX3" fmla="*/ 9144000 w 9144001"/>
              <a:gd name="connsiteY3" fmla="*/ 267268 h 3204356"/>
              <a:gd name="connsiteX4" fmla="*/ 0 w 9144001"/>
              <a:gd name="connsiteY4" fmla="*/ 0 h 3204356"/>
              <a:gd name="connsiteX5" fmla="*/ 1 w 9144001"/>
              <a:gd name="connsiteY5" fmla="*/ 0 h 3204356"/>
              <a:gd name="connsiteX6" fmla="*/ 1 w 9144001"/>
              <a:gd name="connsiteY6" fmla="*/ 267268 h 3204356"/>
              <a:gd name="connsiteX7" fmla="*/ 1 w 9144001"/>
              <a:gd name="connsiteY7" fmla="*/ 1077358 h 3204356"/>
              <a:gd name="connsiteX8" fmla="*/ 9144001 w 9144001"/>
              <a:gd name="connsiteY8" fmla="*/ 267268 h 3204356"/>
              <a:gd name="connsiteX9" fmla="*/ 9144001 w 9144001"/>
              <a:gd name="connsiteY9" fmla="*/ 2201768 h 3204356"/>
              <a:gd name="connsiteX10" fmla="*/ 1 w 9144001"/>
              <a:gd name="connsiteY10" fmla="*/ 3011858 h 3204356"/>
              <a:gd name="connsiteX11" fmla="*/ 2 w 9144001"/>
              <a:gd name="connsiteY11" fmla="*/ 3011858 h 3204356"/>
              <a:gd name="connsiteX12" fmla="*/ 2 w 9144001"/>
              <a:gd name="connsiteY12" fmla="*/ 3204356 h 3204356"/>
              <a:gd name="connsiteX13" fmla="*/ 0 w 9144001"/>
              <a:gd name="connsiteY13" fmla="*/ 3204356 h 3204356"/>
              <a:gd name="connsiteX14" fmla="*/ 0 w 9144001"/>
              <a:gd name="connsiteY14" fmla="*/ 0 h 3204356"/>
              <a:gd name="connsiteX0" fmla="*/ 9144000 w 9144001"/>
              <a:gd name="connsiteY0" fmla="*/ 267268 h 3204356"/>
              <a:gd name="connsiteX1" fmla="*/ 9144001 w 9144001"/>
              <a:gd name="connsiteY1" fmla="*/ 267268 h 3204356"/>
              <a:gd name="connsiteX2" fmla="*/ 9144000 w 9144001"/>
              <a:gd name="connsiteY2" fmla="*/ 267268 h 3204356"/>
              <a:gd name="connsiteX3" fmla="*/ 0 w 9144001"/>
              <a:gd name="connsiteY3" fmla="*/ 0 h 3204356"/>
              <a:gd name="connsiteX4" fmla="*/ 1 w 9144001"/>
              <a:gd name="connsiteY4" fmla="*/ 0 h 3204356"/>
              <a:gd name="connsiteX5" fmla="*/ 1 w 9144001"/>
              <a:gd name="connsiteY5" fmla="*/ 267268 h 3204356"/>
              <a:gd name="connsiteX6" fmla="*/ 1 w 9144001"/>
              <a:gd name="connsiteY6" fmla="*/ 1077358 h 3204356"/>
              <a:gd name="connsiteX7" fmla="*/ 9144001 w 9144001"/>
              <a:gd name="connsiteY7" fmla="*/ 267268 h 3204356"/>
              <a:gd name="connsiteX8" fmla="*/ 9144001 w 9144001"/>
              <a:gd name="connsiteY8" fmla="*/ 2201768 h 3204356"/>
              <a:gd name="connsiteX9" fmla="*/ 1 w 9144001"/>
              <a:gd name="connsiteY9" fmla="*/ 3011858 h 3204356"/>
              <a:gd name="connsiteX10" fmla="*/ 2 w 9144001"/>
              <a:gd name="connsiteY10" fmla="*/ 3011858 h 3204356"/>
              <a:gd name="connsiteX11" fmla="*/ 2 w 9144001"/>
              <a:gd name="connsiteY11" fmla="*/ 3204356 h 3204356"/>
              <a:gd name="connsiteX12" fmla="*/ 0 w 9144001"/>
              <a:gd name="connsiteY12" fmla="*/ 3204356 h 3204356"/>
              <a:gd name="connsiteX13" fmla="*/ 0 w 9144001"/>
              <a:gd name="connsiteY13" fmla="*/ 0 h 3204356"/>
              <a:gd name="connsiteX0" fmla="*/ 9144000 w 9144001"/>
              <a:gd name="connsiteY0" fmla="*/ 267268 h 3204356"/>
              <a:gd name="connsiteX1" fmla="*/ 9144001 w 9144001"/>
              <a:gd name="connsiteY1" fmla="*/ 267268 h 3204356"/>
              <a:gd name="connsiteX2" fmla="*/ 9144000 w 9144001"/>
              <a:gd name="connsiteY2" fmla="*/ 267268 h 3204356"/>
              <a:gd name="connsiteX3" fmla="*/ 0 w 9144001"/>
              <a:gd name="connsiteY3" fmla="*/ 3204356 h 3204356"/>
              <a:gd name="connsiteX4" fmla="*/ 1 w 9144001"/>
              <a:gd name="connsiteY4" fmla="*/ 0 h 3204356"/>
              <a:gd name="connsiteX5" fmla="*/ 1 w 9144001"/>
              <a:gd name="connsiteY5" fmla="*/ 267268 h 3204356"/>
              <a:gd name="connsiteX6" fmla="*/ 1 w 9144001"/>
              <a:gd name="connsiteY6" fmla="*/ 1077358 h 3204356"/>
              <a:gd name="connsiteX7" fmla="*/ 9144001 w 9144001"/>
              <a:gd name="connsiteY7" fmla="*/ 267268 h 3204356"/>
              <a:gd name="connsiteX8" fmla="*/ 9144001 w 9144001"/>
              <a:gd name="connsiteY8" fmla="*/ 2201768 h 3204356"/>
              <a:gd name="connsiteX9" fmla="*/ 1 w 9144001"/>
              <a:gd name="connsiteY9" fmla="*/ 3011858 h 3204356"/>
              <a:gd name="connsiteX10" fmla="*/ 2 w 9144001"/>
              <a:gd name="connsiteY10" fmla="*/ 3011858 h 3204356"/>
              <a:gd name="connsiteX11" fmla="*/ 2 w 9144001"/>
              <a:gd name="connsiteY11" fmla="*/ 3204356 h 3204356"/>
              <a:gd name="connsiteX12" fmla="*/ 0 w 9144001"/>
              <a:gd name="connsiteY12" fmla="*/ 3204356 h 3204356"/>
              <a:gd name="connsiteX0" fmla="*/ 9144000 w 9144001"/>
              <a:gd name="connsiteY0" fmla="*/ 0 h 2937088"/>
              <a:gd name="connsiteX1" fmla="*/ 9144001 w 9144001"/>
              <a:gd name="connsiteY1" fmla="*/ 0 h 2937088"/>
              <a:gd name="connsiteX2" fmla="*/ 9144000 w 9144001"/>
              <a:gd name="connsiteY2" fmla="*/ 0 h 2937088"/>
              <a:gd name="connsiteX3" fmla="*/ 0 w 9144001"/>
              <a:gd name="connsiteY3" fmla="*/ 2937088 h 2937088"/>
              <a:gd name="connsiteX4" fmla="*/ 1 w 9144001"/>
              <a:gd name="connsiteY4" fmla="*/ 0 h 2937088"/>
              <a:gd name="connsiteX5" fmla="*/ 1 w 9144001"/>
              <a:gd name="connsiteY5" fmla="*/ 810090 h 2937088"/>
              <a:gd name="connsiteX6" fmla="*/ 9144001 w 9144001"/>
              <a:gd name="connsiteY6" fmla="*/ 0 h 2937088"/>
              <a:gd name="connsiteX7" fmla="*/ 9144001 w 9144001"/>
              <a:gd name="connsiteY7" fmla="*/ 1934500 h 2937088"/>
              <a:gd name="connsiteX8" fmla="*/ 1 w 9144001"/>
              <a:gd name="connsiteY8" fmla="*/ 2744590 h 2937088"/>
              <a:gd name="connsiteX9" fmla="*/ 2 w 9144001"/>
              <a:gd name="connsiteY9" fmla="*/ 2744590 h 2937088"/>
              <a:gd name="connsiteX10" fmla="*/ 2 w 9144001"/>
              <a:gd name="connsiteY10" fmla="*/ 2937088 h 2937088"/>
              <a:gd name="connsiteX11" fmla="*/ 0 w 9144001"/>
              <a:gd name="connsiteY11" fmla="*/ 2937088 h 2937088"/>
              <a:gd name="connsiteX0" fmla="*/ 9821332 w 9821333"/>
              <a:gd name="connsiteY0" fmla="*/ 0 h 2937088"/>
              <a:gd name="connsiteX1" fmla="*/ 9821333 w 9821333"/>
              <a:gd name="connsiteY1" fmla="*/ 0 h 2937088"/>
              <a:gd name="connsiteX2" fmla="*/ 9821332 w 9821333"/>
              <a:gd name="connsiteY2" fmla="*/ 0 h 2937088"/>
              <a:gd name="connsiteX3" fmla="*/ 677332 w 9821333"/>
              <a:gd name="connsiteY3" fmla="*/ 2937088 h 2937088"/>
              <a:gd name="connsiteX4" fmla="*/ 677333 w 9821333"/>
              <a:gd name="connsiteY4" fmla="*/ 810090 h 2937088"/>
              <a:gd name="connsiteX5" fmla="*/ 9821333 w 9821333"/>
              <a:gd name="connsiteY5" fmla="*/ 0 h 2937088"/>
              <a:gd name="connsiteX6" fmla="*/ 9821333 w 9821333"/>
              <a:gd name="connsiteY6" fmla="*/ 1934500 h 2937088"/>
              <a:gd name="connsiteX7" fmla="*/ 677333 w 9821333"/>
              <a:gd name="connsiteY7" fmla="*/ 2744590 h 2937088"/>
              <a:gd name="connsiteX8" fmla="*/ 677334 w 9821333"/>
              <a:gd name="connsiteY8" fmla="*/ 2744590 h 2937088"/>
              <a:gd name="connsiteX9" fmla="*/ 677334 w 9821333"/>
              <a:gd name="connsiteY9" fmla="*/ 2937088 h 2937088"/>
              <a:gd name="connsiteX10" fmla="*/ 677332 w 9821333"/>
              <a:gd name="connsiteY10" fmla="*/ 2937088 h 2937088"/>
              <a:gd name="connsiteX0" fmla="*/ 9143999 w 9144000"/>
              <a:gd name="connsiteY0" fmla="*/ 0 h 2937088"/>
              <a:gd name="connsiteX1" fmla="*/ 9144000 w 9144000"/>
              <a:gd name="connsiteY1" fmla="*/ 0 h 2937088"/>
              <a:gd name="connsiteX2" fmla="*/ 9143999 w 9144000"/>
              <a:gd name="connsiteY2" fmla="*/ 0 h 2937088"/>
              <a:gd name="connsiteX3" fmla="*/ 1 w 9144000"/>
              <a:gd name="connsiteY3" fmla="*/ 2937088 h 2937088"/>
              <a:gd name="connsiteX4" fmla="*/ 0 w 9144000"/>
              <a:gd name="connsiteY4" fmla="*/ 810090 h 2937088"/>
              <a:gd name="connsiteX5" fmla="*/ 9144000 w 9144000"/>
              <a:gd name="connsiteY5" fmla="*/ 0 h 2937088"/>
              <a:gd name="connsiteX6" fmla="*/ 9144000 w 9144000"/>
              <a:gd name="connsiteY6" fmla="*/ 1934500 h 2937088"/>
              <a:gd name="connsiteX7" fmla="*/ 0 w 9144000"/>
              <a:gd name="connsiteY7" fmla="*/ 2744590 h 2937088"/>
              <a:gd name="connsiteX8" fmla="*/ 1 w 9144000"/>
              <a:gd name="connsiteY8" fmla="*/ 2744590 h 2937088"/>
              <a:gd name="connsiteX9" fmla="*/ 1 w 9144000"/>
              <a:gd name="connsiteY9" fmla="*/ 2937088 h 2937088"/>
              <a:gd name="connsiteX0" fmla="*/ 9143999 w 9144000"/>
              <a:gd name="connsiteY0" fmla="*/ 0 h 2744590"/>
              <a:gd name="connsiteX1" fmla="*/ 9144000 w 9144000"/>
              <a:gd name="connsiteY1" fmla="*/ 0 h 2744590"/>
              <a:gd name="connsiteX2" fmla="*/ 9143999 w 9144000"/>
              <a:gd name="connsiteY2" fmla="*/ 0 h 2744590"/>
              <a:gd name="connsiteX3" fmla="*/ 1 w 9144000"/>
              <a:gd name="connsiteY3" fmla="*/ 2744590 h 2744590"/>
              <a:gd name="connsiteX4" fmla="*/ 0 w 9144000"/>
              <a:gd name="connsiteY4" fmla="*/ 810090 h 2744590"/>
              <a:gd name="connsiteX5" fmla="*/ 9144000 w 9144000"/>
              <a:gd name="connsiteY5" fmla="*/ 0 h 2744590"/>
              <a:gd name="connsiteX6" fmla="*/ 9144000 w 9144000"/>
              <a:gd name="connsiteY6" fmla="*/ 1934500 h 2744590"/>
              <a:gd name="connsiteX7" fmla="*/ 0 w 9144000"/>
              <a:gd name="connsiteY7" fmla="*/ 2744590 h 2744590"/>
              <a:gd name="connsiteX8" fmla="*/ 1 w 9144000"/>
              <a:gd name="connsiteY8" fmla="*/ 2744590 h 2744590"/>
              <a:gd name="connsiteX0" fmla="*/ 1 w 9144000"/>
              <a:gd name="connsiteY0" fmla="*/ 2744590 h 2836030"/>
              <a:gd name="connsiteX1" fmla="*/ 0 w 9144000"/>
              <a:gd name="connsiteY1" fmla="*/ 810090 h 2836030"/>
              <a:gd name="connsiteX2" fmla="*/ 9144000 w 9144000"/>
              <a:gd name="connsiteY2" fmla="*/ 0 h 2836030"/>
              <a:gd name="connsiteX3" fmla="*/ 9144000 w 9144000"/>
              <a:gd name="connsiteY3" fmla="*/ 1934500 h 2836030"/>
              <a:gd name="connsiteX4" fmla="*/ 0 w 9144000"/>
              <a:gd name="connsiteY4" fmla="*/ 2744590 h 2836030"/>
              <a:gd name="connsiteX5" fmla="*/ 91441 w 9144000"/>
              <a:gd name="connsiteY5" fmla="*/ 2836030 h 283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836030">
                <a:close/>
                <a:moveTo>
                  <a:pt x="1" y="2744590"/>
                </a:moveTo>
                <a:cubicBezTo>
                  <a:pt x="1" y="2099757"/>
                  <a:pt x="0" y="1454923"/>
                  <a:pt x="0" y="810090"/>
                </a:cubicBezTo>
                <a:lnTo>
                  <a:pt x="9144000" y="0"/>
                </a:lnTo>
                <a:lnTo>
                  <a:pt x="9144000" y="1934500"/>
                </a:lnTo>
                <a:lnTo>
                  <a:pt x="0" y="2744590"/>
                </a:lnTo>
                <a:lnTo>
                  <a:pt x="91441" y="2836030"/>
                </a:lnTo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5731" indent="-135731" algn="ctr">
              <a:lnSpc>
                <a:spcPct val="113000"/>
              </a:lnSpc>
              <a:buClr>
                <a:schemeClr val="accent1"/>
              </a:buClr>
              <a:buFont typeface="Arial Black" pitchFamily="34" charset="0"/>
              <a:buChar char="›"/>
            </a:pPr>
            <a:endParaRPr lang="de-DE" sz="1425" dirty="0">
              <a:solidFill>
                <a:schemeClr val="tx1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 rot="-300000">
            <a:off x="418004" y="2798678"/>
            <a:ext cx="8381400" cy="778754"/>
          </a:xfr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defRPr sz="2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 rot="-300000">
            <a:off x="483752" y="3669157"/>
            <a:ext cx="6400800" cy="281390"/>
          </a:xfrm>
        </p:spPr>
        <p:txBody>
          <a:bodyPr anchor="b" anchorCtr="0"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</a:t>
            </a:r>
          </a:p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1799" y="276495"/>
            <a:ext cx="4032000" cy="18362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/>
            </a:lvl1pPr>
            <a:lvl2pPr marL="135731" indent="-135731">
              <a:lnSpc>
                <a:spcPct val="100000"/>
              </a:lnSpc>
              <a:spcBef>
                <a:spcPts val="900"/>
              </a:spcBef>
              <a:defRPr/>
            </a:lvl2pPr>
            <a:lvl3pPr marL="270272" indent="-134541">
              <a:lnSpc>
                <a:spcPct val="100000"/>
              </a:lnSpc>
              <a:spcBef>
                <a:spcPts val="900"/>
              </a:spcBef>
              <a:defRPr/>
            </a:lvl3pPr>
            <a:lvl4pPr marL="404813" indent="-135731">
              <a:lnSpc>
                <a:spcPct val="100000"/>
              </a:lnSpc>
              <a:spcBef>
                <a:spcPts val="900"/>
              </a:spcBef>
              <a:defRPr/>
            </a:lvl4pPr>
            <a:lvl5pPr marL="540544" indent="-134541">
              <a:lnSpc>
                <a:spcPct val="100000"/>
              </a:lnSpc>
              <a:spcBef>
                <a:spcPts val="9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80200" y="276495"/>
            <a:ext cx="4032000" cy="18362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/>
            </a:lvl1pPr>
            <a:lvl2pPr marL="135731" indent="-135731">
              <a:lnSpc>
                <a:spcPct val="100000"/>
              </a:lnSpc>
              <a:spcBef>
                <a:spcPts val="900"/>
              </a:spcBef>
              <a:defRPr/>
            </a:lvl2pPr>
            <a:lvl3pPr marL="270272" indent="-134541">
              <a:lnSpc>
                <a:spcPct val="100000"/>
              </a:lnSpc>
              <a:spcBef>
                <a:spcPts val="900"/>
              </a:spcBef>
              <a:defRPr/>
            </a:lvl3pPr>
            <a:lvl4pPr marL="404813" indent="-135731">
              <a:lnSpc>
                <a:spcPct val="100000"/>
              </a:lnSpc>
              <a:spcBef>
                <a:spcPts val="900"/>
              </a:spcBef>
              <a:defRPr/>
            </a:lvl4pPr>
            <a:lvl5pPr marL="540544" indent="-134541">
              <a:lnSpc>
                <a:spcPct val="100000"/>
              </a:lnSpc>
              <a:spcBef>
                <a:spcPts val="9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7"/>
          <a:stretch/>
        </p:blipFill>
        <p:spPr>
          <a:xfrm>
            <a:off x="6811116" y="2982066"/>
            <a:ext cx="2332885" cy="15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Abschluss (Kontakt 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5"/>
          <p:cNvSpPr/>
          <p:nvPr userDrawn="1"/>
        </p:nvSpPr>
        <p:spPr>
          <a:xfrm>
            <a:off x="0" y="2313150"/>
            <a:ext cx="9144000" cy="2127023"/>
          </a:xfrm>
          <a:custGeom>
            <a:avLst/>
            <a:gdLst>
              <a:gd name="connsiteX0" fmla="*/ 9144000 w 9144001"/>
              <a:gd name="connsiteY0" fmla="*/ 267268 h 3204356"/>
              <a:gd name="connsiteX1" fmla="*/ 9144001 w 9144001"/>
              <a:gd name="connsiteY1" fmla="*/ 0 h 3204356"/>
              <a:gd name="connsiteX2" fmla="*/ 9144001 w 9144001"/>
              <a:gd name="connsiteY2" fmla="*/ 267268 h 3204356"/>
              <a:gd name="connsiteX3" fmla="*/ 9144000 w 9144001"/>
              <a:gd name="connsiteY3" fmla="*/ 267268 h 3204356"/>
              <a:gd name="connsiteX4" fmla="*/ 0 w 9144001"/>
              <a:gd name="connsiteY4" fmla="*/ 0 h 3204356"/>
              <a:gd name="connsiteX5" fmla="*/ 1 w 9144001"/>
              <a:gd name="connsiteY5" fmla="*/ 0 h 3204356"/>
              <a:gd name="connsiteX6" fmla="*/ 1 w 9144001"/>
              <a:gd name="connsiteY6" fmla="*/ 267268 h 3204356"/>
              <a:gd name="connsiteX7" fmla="*/ 1 w 9144001"/>
              <a:gd name="connsiteY7" fmla="*/ 1077358 h 3204356"/>
              <a:gd name="connsiteX8" fmla="*/ 9144001 w 9144001"/>
              <a:gd name="connsiteY8" fmla="*/ 267268 h 3204356"/>
              <a:gd name="connsiteX9" fmla="*/ 9144001 w 9144001"/>
              <a:gd name="connsiteY9" fmla="*/ 2201768 h 3204356"/>
              <a:gd name="connsiteX10" fmla="*/ 1 w 9144001"/>
              <a:gd name="connsiteY10" fmla="*/ 3011858 h 3204356"/>
              <a:gd name="connsiteX11" fmla="*/ 2 w 9144001"/>
              <a:gd name="connsiteY11" fmla="*/ 3011858 h 3204356"/>
              <a:gd name="connsiteX12" fmla="*/ 2 w 9144001"/>
              <a:gd name="connsiteY12" fmla="*/ 3204356 h 3204356"/>
              <a:gd name="connsiteX13" fmla="*/ 0 w 9144001"/>
              <a:gd name="connsiteY13" fmla="*/ 3204356 h 3204356"/>
              <a:gd name="connsiteX14" fmla="*/ 0 w 9144001"/>
              <a:gd name="connsiteY14" fmla="*/ 0 h 3204356"/>
              <a:gd name="connsiteX0" fmla="*/ 9144000 w 9144001"/>
              <a:gd name="connsiteY0" fmla="*/ 267268 h 3204356"/>
              <a:gd name="connsiteX1" fmla="*/ 9144001 w 9144001"/>
              <a:gd name="connsiteY1" fmla="*/ 267268 h 3204356"/>
              <a:gd name="connsiteX2" fmla="*/ 9144000 w 9144001"/>
              <a:gd name="connsiteY2" fmla="*/ 267268 h 3204356"/>
              <a:gd name="connsiteX3" fmla="*/ 0 w 9144001"/>
              <a:gd name="connsiteY3" fmla="*/ 0 h 3204356"/>
              <a:gd name="connsiteX4" fmla="*/ 1 w 9144001"/>
              <a:gd name="connsiteY4" fmla="*/ 0 h 3204356"/>
              <a:gd name="connsiteX5" fmla="*/ 1 w 9144001"/>
              <a:gd name="connsiteY5" fmla="*/ 267268 h 3204356"/>
              <a:gd name="connsiteX6" fmla="*/ 1 w 9144001"/>
              <a:gd name="connsiteY6" fmla="*/ 1077358 h 3204356"/>
              <a:gd name="connsiteX7" fmla="*/ 9144001 w 9144001"/>
              <a:gd name="connsiteY7" fmla="*/ 267268 h 3204356"/>
              <a:gd name="connsiteX8" fmla="*/ 9144001 w 9144001"/>
              <a:gd name="connsiteY8" fmla="*/ 2201768 h 3204356"/>
              <a:gd name="connsiteX9" fmla="*/ 1 w 9144001"/>
              <a:gd name="connsiteY9" fmla="*/ 3011858 h 3204356"/>
              <a:gd name="connsiteX10" fmla="*/ 2 w 9144001"/>
              <a:gd name="connsiteY10" fmla="*/ 3011858 h 3204356"/>
              <a:gd name="connsiteX11" fmla="*/ 2 w 9144001"/>
              <a:gd name="connsiteY11" fmla="*/ 3204356 h 3204356"/>
              <a:gd name="connsiteX12" fmla="*/ 0 w 9144001"/>
              <a:gd name="connsiteY12" fmla="*/ 3204356 h 3204356"/>
              <a:gd name="connsiteX13" fmla="*/ 0 w 9144001"/>
              <a:gd name="connsiteY13" fmla="*/ 0 h 3204356"/>
              <a:gd name="connsiteX0" fmla="*/ 9144000 w 9144001"/>
              <a:gd name="connsiteY0" fmla="*/ 267268 h 3204356"/>
              <a:gd name="connsiteX1" fmla="*/ 9144001 w 9144001"/>
              <a:gd name="connsiteY1" fmla="*/ 267268 h 3204356"/>
              <a:gd name="connsiteX2" fmla="*/ 9144000 w 9144001"/>
              <a:gd name="connsiteY2" fmla="*/ 267268 h 3204356"/>
              <a:gd name="connsiteX3" fmla="*/ 0 w 9144001"/>
              <a:gd name="connsiteY3" fmla="*/ 3204356 h 3204356"/>
              <a:gd name="connsiteX4" fmla="*/ 1 w 9144001"/>
              <a:gd name="connsiteY4" fmla="*/ 0 h 3204356"/>
              <a:gd name="connsiteX5" fmla="*/ 1 w 9144001"/>
              <a:gd name="connsiteY5" fmla="*/ 267268 h 3204356"/>
              <a:gd name="connsiteX6" fmla="*/ 1 w 9144001"/>
              <a:gd name="connsiteY6" fmla="*/ 1077358 h 3204356"/>
              <a:gd name="connsiteX7" fmla="*/ 9144001 w 9144001"/>
              <a:gd name="connsiteY7" fmla="*/ 267268 h 3204356"/>
              <a:gd name="connsiteX8" fmla="*/ 9144001 w 9144001"/>
              <a:gd name="connsiteY8" fmla="*/ 2201768 h 3204356"/>
              <a:gd name="connsiteX9" fmla="*/ 1 w 9144001"/>
              <a:gd name="connsiteY9" fmla="*/ 3011858 h 3204356"/>
              <a:gd name="connsiteX10" fmla="*/ 2 w 9144001"/>
              <a:gd name="connsiteY10" fmla="*/ 3011858 h 3204356"/>
              <a:gd name="connsiteX11" fmla="*/ 2 w 9144001"/>
              <a:gd name="connsiteY11" fmla="*/ 3204356 h 3204356"/>
              <a:gd name="connsiteX12" fmla="*/ 0 w 9144001"/>
              <a:gd name="connsiteY12" fmla="*/ 3204356 h 3204356"/>
              <a:gd name="connsiteX0" fmla="*/ 9144000 w 9144001"/>
              <a:gd name="connsiteY0" fmla="*/ 0 h 2937088"/>
              <a:gd name="connsiteX1" fmla="*/ 9144001 w 9144001"/>
              <a:gd name="connsiteY1" fmla="*/ 0 h 2937088"/>
              <a:gd name="connsiteX2" fmla="*/ 9144000 w 9144001"/>
              <a:gd name="connsiteY2" fmla="*/ 0 h 2937088"/>
              <a:gd name="connsiteX3" fmla="*/ 0 w 9144001"/>
              <a:gd name="connsiteY3" fmla="*/ 2937088 h 2937088"/>
              <a:gd name="connsiteX4" fmla="*/ 1 w 9144001"/>
              <a:gd name="connsiteY4" fmla="*/ 0 h 2937088"/>
              <a:gd name="connsiteX5" fmla="*/ 1 w 9144001"/>
              <a:gd name="connsiteY5" fmla="*/ 810090 h 2937088"/>
              <a:gd name="connsiteX6" fmla="*/ 9144001 w 9144001"/>
              <a:gd name="connsiteY6" fmla="*/ 0 h 2937088"/>
              <a:gd name="connsiteX7" fmla="*/ 9144001 w 9144001"/>
              <a:gd name="connsiteY7" fmla="*/ 1934500 h 2937088"/>
              <a:gd name="connsiteX8" fmla="*/ 1 w 9144001"/>
              <a:gd name="connsiteY8" fmla="*/ 2744590 h 2937088"/>
              <a:gd name="connsiteX9" fmla="*/ 2 w 9144001"/>
              <a:gd name="connsiteY9" fmla="*/ 2744590 h 2937088"/>
              <a:gd name="connsiteX10" fmla="*/ 2 w 9144001"/>
              <a:gd name="connsiteY10" fmla="*/ 2937088 h 2937088"/>
              <a:gd name="connsiteX11" fmla="*/ 0 w 9144001"/>
              <a:gd name="connsiteY11" fmla="*/ 2937088 h 2937088"/>
              <a:gd name="connsiteX0" fmla="*/ 9821332 w 9821333"/>
              <a:gd name="connsiteY0" fmla="*/ 0 h 2937088"/>
              <a:gd name="connsiteX1" fmla="*/ 9821333 w 9821333"/>
              <a:gd name="connsiteY1" fmla="*/ 0 h 2937088"/>
              <a:gd name="connsiteX2" fmla="*/ 9821332 w 9821333"/>
              <a:gd name="connsiteY2" fmla="*/ 0 h 2937088"/>
              <a:gd name="connsiteX3" fmla="*/ 677332 w 9821333"/>
              <a:gd name="connsiteY3" fmla="*/ 2937088 h 2937088"/>
              <a:gd name="connsiteX4" fmla="*/ 677333 w 9821333"/>
              <a:gd name="connsiteY4" fmla="*/ 810090 h 2937088"/>
              <a:gd name="connsiteX5" fmla="*/ 9821333 w 9821333"/>
              <a:gd name="connsiteY5" fmla="*/ 0 h 2937088"/>
              <a:gd name="connsiteX6" fmla="*/ 9821333 w 9821333"/>
              <a:gd name="connsiteY6" fmla="*/ 1934500 h 2937088"/>
              <a:gd name="connsiteX7" fmla="*/ 677333 w 9821333"/>
              <a:gd name="connsiteY7" fmla="*/ 2744590 h 2937088"/>
              <a:gd name="connsiteX8" fmla="*/ 677334 w 9821333"/>
              <a:gd name="connsiteY8" fmla="*/ 2744590 h 2937088"/>
              <a:gd name="connsiteX9" fmla="*/ 677334 w 9821333"/>
              <a:gd name="connsiteY9" fmla="*/ 2937088 h 2937088"/>
              <a:gd name="connsiteX10" fmla="*/ 677332 w 9821333"/>
              <a:gd name="connsiteY10" fmla="*/ 2937088 h 2937088"/>
              <a:gd name="connsiteX0" fmla="*/ 9143999 w 9144000"/>
              <a:gd name="connsiteY0" fmla="*/ 0 h 2937088"/>
              <a:gd name="connsiteX1" fmla="*/ 9144000 w 9144000"/>
              <a:gd name="connsiteY1" fmla="*/ 0 h 2937088"/>
              <a:gd name="connsiteX2" fmla="*/ 9143999 w 9144000"/>
              <a:gd name="connsiteY2" fmla="*/ 0 h 2937088"/>
              <a:gd name="connsiteX3" fmla="*/ 1 w 9144000"/>
              <a:gd name="connsiteY3" fmla="*/ 2937088 h 2937088"/>
              <a:gd name="connsiteX4" fmla="*/ 0 w 9144000"/>
              <a:gd name="connsiteY4" fmla="*/ 810090 h 2937088"/>
              <a:gd name="connsiteX5" fmla="*/ 9144000 w 9144000"/>
              <a:gd name="connsiteY5" fmla="*/ 0 h 2937088"/>
              <a:gd name="connsiteX6" fmla="*/ 9144000 w 9144000"/>
              <a:gd name="connsiteY6" fmla="*/ 1934500 h 2937088"/>
              <a:gd name="connsiteX7" fmla="*/ 0 w 9144000"/>
              <a:gd name="connsiteY7" fmla="*/ 2744590 h 2937088"/>
              <a:gd name="connsiteX8" fmla="*/ 1 w 9144000"/>
              <a:gd name="connsiteY8" fmla="*/ 2744590 h 2937088"/>
              <a:gd name="connsiteX9" fmla="*/ 1 w 9144000"/>
              <a:gd name="connsiteY9" fmla="*/ 2937088 h 2937088"/>
              <a:gd name="connsiteX0" fmla="*/ 9143999 w 9144000"/>
              <a:gd name="connsiteY0" fmla="*/ 0 h 2744590"/>
              <a:gd name="connsiteX1" fmla="*/ 9144000 w 9144000"/>
              <a:gd name="connsiteY1" fmla="*/ 0 h 2744590"/>
              <a:gd name="connsiteX2" fmla="*/ 9143999 w 9144000"/>
              <a:gd name="connsiteY2" fmla="*/ 0 h 2744590"/>
              <a:gd name="connsiteX3" fmla="*/ 1 w 9144000"/>
              <a:gd name="connsiteY3" fmla="*/ 2744590 h 2744590"/>
              <a:gd name="connsiteX4" fmla="*/ 0 w 9144000"/>
              <a:gd name="connsiteY4" fmla="*/ 810090 h 2744590"/>
              <a:gd name="connsiteX5" fmla="*/ 9144000 w 9144000"/>
              <a:gd name="connsiteY5" fmla="*/ 0 h 2744590"/>
              <a:gd name="connsiteX6" fmla="*/ 9144000 w 9144000"/>
              <a:gd name="connsiteY6" fmla="*/ 1934500 h 2744590"/>
              <a:gd name="connsiteX7" fmla="*/ 0 w 9144000"/>
              <a:gd name="connsiteY7" fmla="*/ 2744590 h 2744590"/>
              <a:gd name="connsiteX8" fmla="*/ 1 w 9144000"/>
              <a:gd name="connsiteY8" fmla="*/ 2744590 h 2744590"/>
              <a:gd name="connsiteX0" fmla="*/ 1 w 9144000"/>
              <a:gd name="connsiteY0" fmla="*/ 2744590 h 2836030"/>
              <a:gd name="connsiteX1" fmla="*/ 0 w 9144000"/>
              <a:gd name="connsiteY1" fmla="*/ 810090 h 2836030"/>
              <a:gd name="connsiteX2" fmla="*/ 9144000 w 9144000"/>
              <a:gd name="connsiteY2" fmla="*/ 0 h 2836030"/>
              <a:gd name="connsiteX3" fmla="*/ 9144000 w 9144000"/>
              <a:gd name="connsiteY3" fmla="*/ 1934500 h 2836030"/>
              <a:gd name="connsiteX4" fmla="*/ 0 w 9144000"/>
              <a:gd name="connsiteY4" fmla="*/ 2744590 h 2836030"/>
              <a:gd name="connsiteX5" fmla="*/ 91441 w 9144000"/>
              <a:gd name="connsiteY5" fmla="*/ 2836030 h 283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836030">
                <a:close/>
                <a:moveTo>
                  <a:pt x="1" y="2744590"/>
                </a:moveTo>
                <a:cubicBezTo>
                  <a:pt x="1" y="2099757"/>
                  <a:pt x="0" y="1454923"/>
                  <a:pt x="0" y="810090"/>
                </a:cubicBezTo>
                <a:lnTo>
                  <a:pt x="9144000" y="0"/>
                </a:lnTo>
                <a:lnTo>
                  <a:pt x="9144000" y="1934500"/>
                </a:lnTo>
                <a:lnTo>
                  <a:pt x="0" y="2744590"/>
                </a:lnTo>
                <a:lnTo>
                  <a:pt x="91441" y="2836030"/>
                </a:lnTo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5731" indent="-135731" algn="ctr">
              <a:lnSpc>
                <a:spcPct val="113000"/>
              </a:lnSpc>
              <a:buClr>
                <a:schemeClr val="accent1"/>
              </a:buClr>
              <a:buFont typeface="Arial Black" pitchFamily="34" charset="0"/>
              <a:buChar char="›"/>
            </a:pPr>
            <a:endParaRPr lang="de-DE" sz="1425" dirty="0">
              <a:solidFill>
                <a:schemeClr val="tx1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 rot="-300000">
            <a:off x="418004" y="2798678"/>
            <a:ext cx="8381400" cy="778754"/>
          </a:xfr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defRPr sz="2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 rot="-300000">
            <a:off x="483752" y="3669157"/>
            <a:ext cx="6400800" cy="281390"/>
          </a:xfrm>
        </p:spPr>
        <p:txBody>
          <a:bodyPr anchor="b" anchorCtr="0"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</a:t>
            </a:r>
          </a:p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1799" y="276495"/>
            <a:ext cx="4032000" cy="18362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/>
            </a:lvl1pPr>
            <a:lvl2pPr marL="135731" indent="-135731">
              <a:lnSpc>
                <a:spcPct val="100000"/>
              </a:lnSpc>
              <a:spcBef>
                <a:spcPts val="900"/>
              </a:spcBef>
              <a:defRPr/>
            </a:lvl2pPr>
            <a:lvl3pPr marL="270272" indent="-134541">
              <a:lnSpc>
                <a:spcPct val="100000"/>
              </a:lnSpc>
              <a:spcBef>
                <a:spcPts val="900"/>
              </a:spcBef>
              <a:defRPr/>
            </a:lvl3pPr>
            <a:lvl4pPr marL="404813" indent="-135731">
              <a:lnSpc>
                <a:spcPct val="100000"/>
              </a:lnSpc>
              <a:spcBef>
                <a:spcPts val="900"/>
              </a:spcBef>
              <a:defRPr/>
            </a:lvl4pPr>
            <a:lvl5pPr marL="540544" indent="-134541">
              <a:lnSpc>
                <a:spcPct val="100000"/>
              </a:lnSpc>
              <a:spcBef>
                <a:spcPts val="9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80200" y="276495"/>
            <a:ext cx="4032000" cy="18362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/>
            </a:lvl1pPr>
            <a:lvl2pPr marL="135731" indent="-135731">
              <a:lnSpc>
                <a:spcPct val="100000"/>
              </a:lnSpc>
              <a:spcBef>
                <a:spcPts val="900"/>
              </a:spcBef>
              <a:defRPr/>
            </a:lvl2pPr>
            <a:lvl3pPr marL="270272" indent="-134541">
              <a:lnSpc>
                <a:spcPct val="100000"/>
              </a:lnSpc>
              <a:spcBef>
                <a:spcPts val="900"/>
              </a:spcBef>
              <a:defRPr/>
            </a:lvl3pPr>
            <a:lvl4pPr marL="404813" indent="-135731">
              <a:lnSpc>
                <a:spcPct val="100000"/>
              </a:lnSpc>
              <a:spcBef>
                <a:spcPts val="900"/>
              </a:spcBef>
              <a:defRPr/>
            </a:lvl4pPr>
            <a:lvl5pPr marL="540544" indent="-134541">
              <a:lnSpc>
                <a:spcPct val="100000"/>
              </a:lnSpc>
              <a:spcBef>
                <a:spcPts val="9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7"/>
          <a:stretch/>
        </p:blipFill>
        <p:spPr>
          <a:xfrm>
            <a:off x="6811116" y="2982066"/>
            <a:ext cx="2332885" cy="15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Abschluss (Kontakt 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5"/>
          <p:cNvSpPr/>
          <p:nvPr userDrawn="1"/>
        </p:nvSpPr>
        <p:spPr>
          <a:xfrm>
            <a:off x="0" y="2313150"/>
            <a:ext cx="9144000" cy="2127023"/>
          </a:xfrm>
          <a:custGeom>
            <a:avLst/>
            <a:gdLst>
              <a:gd name="connsiteX0" fmla="*/ 9144000 w 9144001"/>
              <a:gd name="connsiteY0" fmla="*/ 267268 h 3204356"/>
              <a:gd name="connsiteX1" fmla="*/ 9144001 w 9144001"/>
              <a:gd name="connsiteY1" fmla="*/ 0 h 3204356"/>
              <a:gd name="connsiteX2" fmla="*/ 9144001 w 9144001"/>
              <a:gd name="connsiteY2" fmla="*/ 267268 h 3204356"/>
              <a:gd name="connsiteX3" fmla="*/ 9144000 w 9144001"/>
              <a:gd name="connsiteY3" fmla="*/ 267268 h 3204356"/>
              <a:gd name="connsiteX4" fmla="*/ 0 w 9144001"/>
              <a:gd name="connsiteY4" fmla="*/ 0 h 3204356"/>
              <a:gd name="connsiteX5" fmla="*/ 1 w 9144001"/>
              <a:gd name="connsiteY5" fmla="*/ 0 h 3204356"/>
              <a:gd name="connsiteX6" fmla="*/ 1 w 9144001"/>
              <a:gd name="connsiteY6" fmla="*/ 267268 h 3204356"/>
              <a:gd name="connsiteX7" fmla="*/ 1 w 9144001"/>
              <a:gd name="connsiteY7" fmla="*/ 1077358 h 3204356"/>
              <a:gd name="connsiteX8" fmla="*/ 9144001 w 9144001"/>
              <a:gd name="connsiteY8" fmla="*/ 267268 h 3204356"/>
              <a:gd name="connsiteX9" fmla="*/ 9144001 w 9144001"/>
              <a:gd name="connsiteY9" fmla="*/ 2201768 h 3204356"/>
              <a:gd name="connsiteX10" fmla="*/ 1 w 9144001"/>
              <a:gd name="connsiteY10" fmla="*/ 3011858 h 3204356"/>
              <a:gd name="connsiteX11" fmla="*/ 2 w 9144001"/>
              <a:gd name="connsiteY11" fmla="*/ 3011858 h 3204356"/>
              <a:gd name="connsiteX12" fmla="*/ 2 w 9144001"/>
              <a:gd name="connsiteY12" fmla="*/ 3204356 h 3204356"/>
              <a:gd name="connsiteX13" fmla="*/ 0 w 9144001"/>
              <a:gd name="connsiteY13" fmla="*/ 3204356 h 3204356"/>
              <a:gd name="connsiteX14" fmla="*/ 0 w 9144001"/>
              <a:gd name="connsiteY14" fmla="*/ 0 h 3204356"/>
              <a:gd name="connsiteX0" fmla="*/ 9144000 w 9144001"/>
              <a:gd name="connsiteY0" fmla="*/ 267268 h 3204356"/>
              <a:gd name="connsiteX1" fmla="*/ 9144001 w 9144001"/>
              <a:gd name="connsiteY1" fmla="*/ 267268 h 3204356"/>
              <a:gd name="connsiteX2" fmla="*/ 9144000 w 9144001"/>
              <a:gd name="connsiteY2" fmla="*/ 267268 h 3204356"/>
              <a:gd name="connsiteX3" fmla="*/ 0 w 9144001"/>
              <a:gd name="connsiteY3" fmla="*/ 0 h 3204356"/>
              <a:gd name="connsiteX4" fmla="*/ 1 w 9144001"/>
              <a:gd name="connsiteY4" fmla="*/ 0 h 3204356"/>
              <a:gd name="connsiteX5" fmla="*/ 1 w 9144001"/>
              <a:gd name="connsiteY5" fmla="*/ 267268 h 3204356"/>
              <a:gd name="connsiteX6" fmla="*/ 1 w 9144001"/>
              <a:gd name="connsiteY6" fmla="*/ 1077358 h 3204356"/>
              <a:gd name="connsiteX7" fmla="*/ 9144001 w 9144001"/>
              <a:gd name="connsiteY7" fmla="*/ 267268 h 3204356"/>
              <a:gd name="connsiteX8" fmla="*/ 9144001 w 9144001"/>
              <a:gd name="connsiteY8" fmla="*/ 2201768 h 3204356"/>
              <a:gd name="connsiteX9" fmla="*/ 1 w 9144001"/>
              <a:gd name="connsiteY9" fmla="*/ 3011858 h 3204356"/>
              <a:gd name="connsiteX10" fmla="*/ 2 w 9144001"/>
              <a:gd name="connsiteY10" fmla="*/ 3011858 h 3204356"/>
              <a:gd name="connsiteX11" fmla="*/ 2 w 9144001"/>
              <a:gd name="connsiteY11" fmla="*/ 3204356 h 3204356"/>
              <a:gd name="connsiteX12" fmla="*/ 0 w 9144001"/>
              <a:gd name="connsiteY12" fmla="*/ 3204356 h 3204356"/>
              <a:gd name="connsiteX13" fmla="*/ 0 w 9144001"/>
              <a:gd name="connsiteY13" fmla="*/ 0 h 3204356"/>
              <a:gd name="connsiteX0" fmla="*/ 9144000 w 9144001"/>
              <a:gd name="connsiteY0" fmla="*/ 267268 h 3204356"/>
              <a:gd name="connsiteX1" fmla="*/ 9144001 w 9144001"/>
              <a:gd name="connsiteY1" fmla="*/ 267268 h 3204356"/>
              <a:gd name="connsiteX2" fmla="*/ 9144000 w 9144001"/>
              <a:gd name="connsiteY2" fmla="*/ 267268 h 3204356"/>
              <a:gd name="connsiteX3" fmla="*/ 0 w 9144001"/>
              <a:gd name="connsiteY3" fmla="*/ 3204356 h 3204356"/>
              <a:gd name="connsiteX4" fmla="*/ 1 w 9144001"/>
              <a:gd name="connsiteY4" fmla="*/ 0 h 3204356"/>
              <a:gd name="connsiteX5" fmla="*/ 1 w 9144001"/>
              <a:gd name="connsiteY5" fmla="*/ 267268 h 3204356"/>
              <a:gd name="connsiteX6" fmla="*/ 1 w 9144001"/>
              <a:gd name="connsiteY6" fmla="*/ 1077358 h 3204356"/>
              <a:gd name="connsiteX7" fmla="*/ 9144001 w 9144001"/>
              <a:gd name="connsiteY7" fmla="*/ 267268 h 3204356"/>
              <a:gd name="connsiteX8" fmla="*/ 9144001 w 9144001"/>
              <a:gd name="connsiteY8" fmla="*/ 2201768 h 3204356"/>
              <a:gd name="connsiteX9" fmla="*/ 1 w 9144001"/>
              <a:gd name="connsiteY9" fmla="*/ 3011858 h 3204356"/>
              <a:gd name="connsiteX10" fmla="*/ 2 w 9144001"/>
              <a:gd name="connsiteY10" fmla="*/ 3011858 h 3204356"/>
              <a:gd name="connsiteX11" fmla="*/ 2 w 9144001"/>
              <a:gd name="connsiteY11" fmla="*/ 3204356 h 3204356"/>
              <a:gd name="connsiteX12" fmla="*/ 0 w 9144001"/>
              <a:gd name="connsiteY12" fmla="*/ 3204356 h 3204356"/>
              <a:gd name="connsiteX0" fmla="*/ 9144000 w 9144001"/>
              <a:gd name="connsiteY0" fmla="*/ 0 h 2937088"/>
              <a:gd name="connsiteX1" fmla="*/ 9144001 w 9144001"/>
              <a:gd name="connsiteY1" fmla="*/ 0 h 2937088"/>
              <a:gd name="connsiteX2" fmla="*/ 9144000 w 9144001"/>
              <a:gd name="connsiteY2" fmla="*/ 0 h 2937088"/>
              <a:gd name="connsiteX3" fmla="*/ 0 w 9144001"/>
              <a:gd name="connsiteY3" fmla="*/ 2937088 h 2937088"/>
              <a:gd name="connsiteX4" fmla="*/ 1 w 9144001"/>
              <a:gd name="connsiteY4" fmla="*/ 0 h 2937088"/>
              <a:gd name="connsiteX5" fmla="*/ 1 w 9144001"/>
              <a:gd name="connsiteY5" fmla="*/ 810090 h 2937088"/>
              <a:gd name="connsiteX6" fmla="*/ 9144001 w 9144001"/>
              <a:gd name="connsiteY6" fmla="*/ 0 h 2937088"/>
              <a:gd name="connsiteX7" fmla="*/ 9144001 w 9144001"/>
              <a:gd name="connsiteY7" fmla="*/ 1934500 h 2937088"/>
              <a:gd name="connsiteX8" fmla="*/ 1 w 9144001"/>
              <a:gd name="connsiteY8" fmla="*/ 2744590 h 2937088"/>
              <a:gd name="connsiteX9" fmla="*/ 2 w 9144001"/>
              <a:gd name="connsiteY9" fmla="*/ 2744590 h 2937088"/>
              <a:gd name="connsiteX10" fmla="*/ 2 w 9144001"/>
              <a:gd name="connsiteY10" fmla="*/ 2937088 h 2937088"/>
              <a:gd name="connsiteX11" fmla="*/ 0 w 9144001"/>
              <a:gd name="connsiteY11" fmla="*/ 2937088 h 2937088"/>
              <a:gd name="connsiteX0" fmla="*/ 9821332 w 9821333"/>
              <a:gd name="connsiteY0" fmla="*/ 0 h 2937088"/>
              <a:gd name="connsiteX1" fmla="*/ 9821333 w 9821333"/>
              <a:gd name="connsiteY1" fmla="*/ 0 h 2937088"/>
              <a:gd name="connsiteX2" fmla="*/ 9821332 w 9821333"/>
              <a:gd name="connsiteY2" fmla="*/ 0 h 2937088"/>
              <a:gd name="connsiteX3" fmla="*/ 677332 w 9821333"/>
              <a:gd name="connsiteY3" fmla="*/ 2937088 h 2937088"/>
              <a:gd name="connsiteX4" fmla="*/ 677333 w 9821333"/>
              <a:gd name="connsiteY4" fmla="*/ 810090 h 2937088"/>
              <a:gd name="connsiteX5" fmla="*/ 9821333 w 9821333"/>
              <a:gd name="connsiteY5" fmla="*/ 0 h 2937088"/>
              <a:gd name="connsiteX6" fmla="*/ 9821333 w 9821333"/>
              <a:gd name="connsiteY6" fmla="*/ 1934500 h 2937088"/>
              <a:gd name="connsiteX7" fmla="*/ 677333 w 9821333"/>
              <a:gd name="connsiteY7" fmla="*/ 2744590 h 2937088"/>
              <a:gd name="connsiteX8" fmla="*/ 677334 w 9821333"/>
              <a:gd name="connsiteY8" fmla="*/ 2744590 h 2937088"/>
              <a:gd name="connsiteX9" fmla="*/ 677334 w 9821333"/>
              <a:gd name="connsiteY9" fmla="*/ 2937088 h 2937088"/>
              <a:gd name="connsiteX10" fmla="*/ 677332 w 9821333"/>
              <a:gd name="connsiteY10" fmla="*/ 2937088 h 2937088"/>
              <a:gd name="connsiteX0" fmla="*/ 9143999 w 9144000"/>
              <a:gd name="connsiteY0" fmla="*/ 0 h 2937088"/>
              <a:gd name="connsiteX1" fmla="*/ 9144000 w 9144000"/>
              <a:gd name="connsiteY1" fmla="*/ 0 h 2937088"/>
              <a:gd name="connsiteX2" fmla="*/ 9143999 w 9144000"/>
              <a:gd name="connsiteY2" fmla="*/ 0 h 2937088"/>
              <a:gd name="connsiteX3" fmla="*/ 1 w 9144000"/>
              <a:gd name="connsiteY3" fmla="*/ 2937088 h 2937088"/>
              <a:gd name="connsiteX4" fmla="*/ 0 w 9144000"/>
              <a:gd name="connsiteY4" fmla="*/ 810090 h 2937088"/>
              <a:gd name="connsiteX5" fmla="*/ 9144000 w 9144000"/>
              <a:gd name="connsiteY5" fmla="*/ 0 h 2937088"/>
              <a:gd name="connsiteX6" fmla="*/ 9144000 w 9144000"/>
              <a:gd name="connsiteY6" fmla="*/ 1934500 h 2937088"/>
              <a:gd name="connsiteX7" fmla="*/ 0 w 9144000"/>
              <a:gd name="connsiteY7" fmla="*/ 2744590 h 2937088"/>
              <a:gd name="connsiteX8" fmla="*/ 1 w 9144000"/>
              <a:gd name="connsiteY8" fmla="*/ 2744590 h 2937088"/>
              <a:gd name="connsiteX9" fmla="*/ 1 w 9144000"/>
              <a:gd name="connsiteY9" fmla="*/ 2937088 h 2937088"/>
              <a:gd name="connsiteX0" fmla="*/ 9143999 w 9144000"/>
              <a:gd name="connsiteY0" fmla="*/ 0 h 2744590"/>
              <a:gd name="connsiteX1" fmla="*/ 9144000 w 9144000"/>
              <a:gd name="connsiteY1" fmla="*/ 0 h 2744590"/>
              <a:gd name="connsiteX2" fmla="*/ 9143999 w 9144000"/>
              <a:gd name="connsiteY2" fmla="*/ 0 h 2744590"/>
              <a:gd name="connsiteX3" fmla="*/ 1 w 9144000"/>
              <a:gd name="connsiteY3" fmla="*/ 2744590 h 2744590"/>
              <a:gd name="connsiteX4" fmla="*/ 0 w 9144000"/>
              <a:gd name="connsiteY4" fmla="*/ 810090 h 2744590"/>
              <a:gd name="connsiteX5" fmla="*/ 9144000 w 9144000"/>
              <a:gd name="connsiteY5" fmla="*/ 0 h 2744590"/>
              <a:gd name="connsiteX6" fmla="*/ 9144000 w 9144000"/>
              <a:gd name="connsiteY6" fmla="*/ 1934500 h 2744590"/>
              <a:gd name="connsiteX7" fmla="*/ 0 w 9144000"/>
              <a:gd name="connsiteY7" fmla="*/ 2744590 h 2744590"/>
              <a:gd name="connsiteX8" fmla="*/ 1 w 9144000"/>
              <a:gd name="connsiteY8" fmla="*/ 2744590 h 2744590"/>
              <a:gd name="connsiteX0" fmla="*/ 1 w 9144000"/>
              <a:gd name="connsiteY0" fmla="*/ 2744590 h 2836030"/>
              <a:gd name="connsiteX1" fmla="*/ 0 w 9144000"/>
              <a:gd name="connsiteY1" fmla="*/ 810090 h 2836030"/>
              <a:gd name="connsiteX2" fmla="*/ 9144000 w 9144000"/>
              <a:gd name="connsiteY2" fmla="*/ 0 h 2836030"/>
              <a:gd name="connsiteX3" fmla="*/ 9144000 w 9144000"/>
              <a:gd name="connsiteY3" fmla="*/ 1934500 h 2836030"/>
              <a:gd name="connsiteX4" fmla="*/ 0 w 9144000"/>
              <a:gd name="connsiteY4" fmla="*/ 2744590 h 2836030"/>
              <a:gd name="connsiteX5" fmla="*/ 91441 w 9144000"/>
              <a:gd name="connsiteY5" fmla="*/ 2836030 h 283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836030">
                <a:close/>
                <a:moveTo>
                  <a:pt x="1" y="2744590"/>
                </a:moveTo>
                <a:cubicBezTo>
                  <a:pt x="1" y="2099757"/>
                  <a:pt x="0" y="1454923"/>
                  <a:pt x="0" y="810090"/>
                </a:cubicBezTo>
                <a:lnTo>
                  <a:pt x="9144000" y="0"/>
                </a:lnTo>
                <a:lnTo>
                  <a:pt x="9144000" y="1934500"/>
                </a:lnTo>
                <a:lnTo>
                  <a:pt x="0" y="2744590"/>
                </a:lnTo>
                <a:lnTo>
                  <a:pt x="91441" y="2836030"/>
                </a:lnTo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5731" indent="-135731" algn="ctr">
              <a:lnSpc>
                <a:spcPct val="113000"/>
              </a:lnSpc>
              <a:buClr>
                <a:srgbClr val="0068B4"/>
              </a:buClr>
              <a:buFont typeface="Arial Black" pitchFamily="34" charset="0"/>
              <a:buChar char="›"/>
            </a:pPr>
            <a:endParaRPr lang="de-DE" sz="1425" dirty="0">
              <a:solidFill>
                <a:prstClr val="black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 rot="-300000">
            <a:off x="418004" y="2798678"/>
            <a:ext cx="8381400" cy="778754"/>
          </a:xfr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defRPr sz="2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 rot="-300000">
            <a:off x="483752" y="3669157"/>
            <a:ext cx="6400800" cy="281390"/>
          </a:xfrm>
        </p:spPr>
        <p:txBody>
          <a:bodyPr anchor="b" anchorCtr="0"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Subheadline</a:t>
            </a:r>
          </a:p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1799" y="276495"/>
            <a:ext cx="4032000" cy="18362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/>
            </a:lvl1pPr>
            <a:lvl2pPr marL="135731" indent="-135731">
              <a:lnSpc>
                <a:spcPct val="100000"/>
              </a:lnSpc>
              <a:spcBef>
                <a:spcPts val="900"/>
              </a:spcBef>
              <a:defRPr/>
            </a:lvl2pPr>
            <a:lvl3pPr marL="270272" indent="-134541">
              <a:lnSpc>
                <a:spcPct val="100000"/>
              </a:lnSpc>
              <a:spcBef>
                <a:spcPts val="900"/>
              </a:spcBef>
              <a:defRPr/>
            </a:lvl3pPr>
            <a:lvl4pPr marL="404813" indent="-135731">
              <a:lnSpc>
                <a:spcPct val="100000"/>
              </a:lnSpc>
              <a:spcBef>
                <a:spcPts val="900"/>
              </a:spcBef>
              <a:defRPr/>
            </a:lvl4pPr>
            <a:lvl5pPr marL="540544" indent="-134541">
              <a:lnSpc>
                <a:spcPct val="100000"/>
              </a:lnSpc>
              <a:spcBef>
                <a:spcPts val="9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80200" y="276495"/>
            <a:ext cx="4032000" cy="18362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/>
            </a:lvl1pPr>
            <a:lvl2pPr marL="135731" indent="-135731">
              <a:lnSpc>
                <a:spcPct val="100000"/>
              </a:lnSpc>
              <a:spcBef>
                <a:spcPts val="900"/>
              </a:spcBef>
              <a:defRPr/>
            </a:lvl2pPr>
            <a:lvl3pPr marL="270272" indent="-134541">
              <a:lnSpc>
                <a:spcPct val="100000"/>
              </a:lnSpc>
              <a:spcBef>
                <a:spcPts val="900"/>
              </a:spcBef>
              <a:defRPr/>
            </a:lvl3pPr>
            <a:lvl4pPr marL="404813" indent="-135731">
              <a:lnSpc>
                <a:spcPct val="100000"/>
              </a:lnSpc>
              <a:spcBef>
                <a:spcPts val="900"/>
              </a:spcBef>
              <a:defRPr/>
            </a:lvl4pPr>
            <a:lvl5pPr marL="540544" indent="-134541">
              <a:lnSpc>
                <a:spcPct val="100000"/>
              </a:lnSpc>
              <a:spcBef>
                <a:spcPts val="9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7"/>
          <a:stretch/>
        </p:blipFill>
        <p:spPr>
          <a:xfrm>
            <a:off x="6811116" y="2982066"/>
            <a:ext cx="2332885" cy="15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 (ohne 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0" y="2160396"/>
            <a:ext cx="7416799" cy="2988000"/>
          </a:xfrm>
          <a:solidFill>
            <a:schemeClr val="tx1">
              <a:alpha val="60000"/>
            </a:schemeClr>
          </a:solidFill>
        </p:spPr>
        <p:txBody>
          <a:bodyPr lIns="504000" tIns="432000" rIns="1512000" bIns="324000" anchor="b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88503" y="863989"/>
            <a:ext cx="2592000" cy="2592000"/>
          </a:xfrm>
          <a:solidFill>
            <a:srgbClr val="003955">
              <a:alpha val="80000"/>
            </a:srgbClr>
          </a:solidFill>
        </p:spPr>
        <p:txBody>
          <a:bodyPr rIns="72000" bIns="90000" anchor="b"/>
          <a:lstStyle>
            <a:lvl1pPr marL="0" indent="0" algn="r">
              <a:buNone/>
              <a:defRPr sz="1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X.</a:t>
            </a:r>
          </a:p>
        </p:txBody>
      </p:sp>
    </p:spTree>
    <p:extLst>
      <p:ext uri="{BB962C8B-B14F-4D97-AF65-F5344CB8AC3E}">
        <p14:creationId xmlns:p14="http://schemas.microsoft.com/office/powerpoint/2010/main" val="14112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503238" y="1295399"/>
            <a:ext cx="8208962" cy="34575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ClrTx/>
              <a:buFont typeface="+mj-lt"/>
              <a:buNone/>
              <a:tabLst>
                <a:tab pos="6900863" algn="r"/>
              </a:tabLst>
              <a:defRPr>
                <a:solidFill>
                  <a:schemeClr val="tx1"/>
                </a:solidFill>
              </a:defRPr>
            </a:lvl1pPr>
            <a:lvl2pPr marL="355600" indent="-355600">
              <a:lnSpc>
                <a:spcPct val="100000"/>
              </a:lnSpc>
              <a:spcAft>
                <a:spcPts val="0"/>
              </a:spcAft>
              <a:buClrTx/>
              <a:buFont typeface="+mj-lt"/>
              <a:buAutoNum type="arabicPeriod"/>
              <a:tabLst>
                <a:tab pos="6900863" algn="r"/>
              </a:tabLst>
              <a:defRPr/>
            </a:lvl2pPr>
            <a:lvl3pPr marL="533400" indent="-179388">
              <a:lnSpc>
                <a:spcPct val="100000"/>
              </a:lnSpc>
              <a:spcAft>
                <a:spcPts val="0"/>
              </a:spcAft>
              <a:tabLst>
                <a:tab pos="6900863" algn="r"/>
              </a:tabLst>
              <a:defRPr/>
            </a:lvl3pPr>
            <a:lvl4pPr marL="723900" indent="-180975">
              <a:lnSpc>
                <a:spcPct val="100000"/>
              </a:lnSpc>
              <a:spcAft>
                <a:spcPts val="0"/>
              </a:spcAft>
              <a:tabLst>
                <a:tab pos="6900863" algn="r"/>
              </a:tabLst>
              <a:defRPr/>
            </a:lvl4pPr>
            <a:lvl5pPr marL="901700" indent="-179388">
              <a:lnSpc>
                <a:spcPct val="100000"/>
              </a:lnSpc>
              <a:spcAft>
                <a:spcPts val="0"/>
              </a:spcAft>
              <a:tabLst>
                <a:tab pos="6900863" algn="r"/>
              </a:tabLs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6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79512" y="4931058"/>
            <a:ext cx="218405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fld id="{BC6773A8-5694-4AAC-AA67-929489DCFB11}" type="slidenum">
              <a:rPr lang="de-DE" sz="800" b="0" smtClean="0">
                <a:solidFill>
                  <a:srgbClr val="00A0E3"/>
                </a:solidFill>
              </a:rPr>
              <a:pPr lvl="0" algn="l"/>
              <a:t>‹Nr.›</a:t>
            </a:fld>
            <a:endParaRPr lang="de-DE" sz="800" b="0" dirty="0">
              <a:solidFill>
                <a:srgbClr val="00A0E3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397917" y="4931058"/>
            <a:ext cx="58988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r>
              <a:rPr lang="de-DE" sz="900" b="1" dirty="0">
                <a:solidFill>
                  <a:srgbClr val="00A0E3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820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503237" y="1295400"/>
            <a:ext cx="3996000" cy="34575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5"/>
          </p:nvPr>
        </p:nvSpPr>
        <p:spPr>
          <a:xfrm>
            <a:off x="4705547" y="1295400"/>
            <a:ext cx="3996000" cy="345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60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3988" y="210103"/>
            <a:ext cx="7345362" cy="7417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1295400"/>
            <a:ext cx="8206816" cy="3457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03238" y="4931058"/>
            <a:ext cx="8208962" cy="1388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4931058"/>
            <a:ext cx="218405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fld id="{BC6773A8-5694-4AAC-AA67-929489DCFB11}" type="slidenum">
              <a:rPr lang="de-DE" sz="800" b="0" smtClean="0">
                <a:solidFill>
                  <a:srgbClr val="00A0E3"/>
                </a:solidFill>
              </a:rPr>
              <a:pPr lvl="0" algn="l"/>
              <a:t>‹Nr.›</a:t>
            </a:fld>
            <a:endParaRPr lang="de-DE" sz="800" b="0" dirty="0">
              <a:solidFill>
                <a:srgbClr val="00A0E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7917" y="4931058"/>
            <a:ext cx="58988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r>
              <a:rPr lang="de-DE" sz="900" b="1" dirty="0">
                <a:solidFill>
                  <a:srgbClr val="00A0E3"/>
                </a:solidFill>
              </a:rPr>
              <a:t>|</a:t>
            </a: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54" y="0"/>
            <a:ext cx="6483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84" r:id="rId3"/>
    <p:sldLayoutId id="2147483685" r:id="rId4"/>
    <p:sldLayoutId id="2147483674" r:id="rId5"/>
    <p:sldLayoutId id="2147483654" r:id="rId6"/>
    <p:sldLayoutId id="2147483688" r:id="rId7"/>
    <p:sldLayoutId id="2147483682" r:id="rId8"/>
    <p:sldLayoutId id="2147483657" r:id="rId9"/>
    <p:sldLayoutId id="2147483689" r:id="rId10"/>
    <p:sldLayoutId id="2147483664" r:id="rId11"/>
    <p:sldLayoutId id="2147483659" r:id="rId12"/>
    <p:sldLayoutId id="2147483675" r:id="rId13"/>
    <p:sldLayoutId id="2147483665" r:id="rId14"/>
    <p:sldLayoutId id="2147483666" r:id="rId15"/>
    <p:sldLayoutId id="2147483660" r:id="rId16"/>
    <p:sldLayoutId id="2147483670" r:id="rId17"/>
    <p:sldLayoutId id="2147483676" r:id="rId18"/>
    <p:sldLayoutId id="2147483677" r:id="rId19"/>
    <p:sldLayoutId id="2147483678" r:id="rId20"/>
    <p:sldLayoutId id="2147483687" r:id="rId21"/>
    <p:sldLayoutId id="2147483661" r:id="rId22"/>
    <p:sldLayoutId id="2147483662" r:id="rId23"/>
    <p:sldLayoutId id="2147483663" r:id="rId24"/>
    <p:sldLayoutId id="2147483667" r:id="rId25"/>
    <p:sldLayoutId id="2147483679" r:id="rId26"/>
    <p:sldLayoutId id="2147483668" r:id="rId27"/>
    <p:sldLayoutId id="2147483680" r:id="rId28"/>
    <p:sldLayoutId id="2147483686" r:id="rId29"/>
    <p:sldLayoutId id="2147483690" r:id="rId30"/>
    <p:sldLayoutId id="2147483691" r:id="rId31"/>
    <p:sldLayoutId id="2147483692" r:id="rId32"/>
    <p:sldLayoutId id="2147483694" r:id="rId33"/>
    <p:sldLayoutId id="2147483695" r:id="rId34"/>
    <p:sldLayoutId id="2147483696" r:id="rId3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34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pos="5216" userDrawn="1">
          <p15:clr>
            <a:srgbClr val="F26B43"/>
          </p15:clr>
        </p15:guide>
        <p15:guide id="4" pos="4944" userDrawn="1">
          <p15:clr>
            <a:srgbClr val="F26B43"/>
          </p15:clr>
        </p15:guide>
        <p15:guide id="5" pos="1406" userDrawn="1">
          <p15:clr>
            <a:srgbClr val="F26B43"/>
          </p15:clr>
        </p15:guide>
        <p15:guide id="6" pos="1134" userDrawn="1">
          <p15:clr>
            <a:srgbClr val="F26B43"/>
          </p15:clr>
        </p15:guide>
        <p15:guide id="7" pos="862" userDrawn="1">
          <p15:clr>
            <a:srgbClr val="F26B43"/>
          </p15:clr>
        </p15:guide>
        <p15:guide id="8" pos="589" userDrawn="1">
          <p15:clr>
            <a:srgbClr val="F26B43"/>
          </p15:clr>
        </p15:guide>
        <p15:guide id="9" pos="317" userDrawn="1">
          <p15:clr>
            <a:srgbClr val="F26B43"/>
          </p15:clr>
        </p15:guide>
        <p15:guide id="10" pos="45" userDrawn="1">
          <p15:clr>
            <a:srgbClr val="F26B43"/>
          </p15:clr>
        </p15:guide>
        <p15:guide id="11" pos="1678" userDrawn="1">
          <p15:clr>
            <a:srgbClr val="F26B43"/>
          </p15:clr>
        </p15:guide>
        <p15:guide id="12" pos="1950" userDrawn="1">
          <p15:clr>
            <a:srgbClr val="F26B43"/>
          </p15:clr>
        </p15:guide>
        <p15:guide id="13" pos="2222" userDrawn="1">
          <p15:clr>
            <a:srgbClr val="F26B43"/>
          </p15:clr>
        </p15:guide>
        <p15:guide id="14" pos="2494" userDrawn="1">
          <p15:clr>
            <a:srgbClr val="F26B43"/>
          </p15:clr>
        </p15:guide>
        <p15:guide id="15" pos="2767" userDrawn="1">
          <p15:clr>
            <a:srgbClr val="F26B43"/>
          </p15:clr>
        </p15:guide>
        <p15:guide id="16" pos="3039" userDrawn="1">
          <p15:clr>
            <a:srgbClr val="F26B43"/>
          </p15:clr>
        </p15:guide>
        <p15:guide id="17" pos="3311" userDrawn="1">
          <p15:clr>
            <a:srgbClr val="F26B43"/>
          </p15:clr>
        </p15:guide>
        <p15:guide id="18" pos="3583" userDrawn="1">
          <p15:clr>
            <a:srgbClr val="F26B43"/>
          </p15:clr>
        </p15:guide>
        <p15:guide id="19" pos="3855" userDrawn="1">
          <p15:clr>
            <a:srgbClr val="F26B43"/>
          </p15:clr>
        </p15:guide>
        <p15:guide id="20" pos="4127" userDrawn="1">
          <p15:clr>
            <a:srgbClr val="F26B43"/>
          </p15:clr>
        </p15:guide>
        <p15:guide id="21" pos="4400" userDrawn="1">
          <p15:clr>
            <a:srgbClr val="F26B43"/>
          </p15:clr>
        </p15:guide>
        <p15:guide id="22" pos="4672" userDrawn="1">
          <p15:clr>
            <a:srgbClr val="F26B43"/>
          </p15:clr>
        </p15:guide>
        <p15:guide id="23" orient="horz" pos="1361" userDrawn="1">
          <p15:clr>
            <a:srgbClr val="F26B43"/>
          </p15:clr>
        </p15:guide>
        <p15:guide id="24" orient="horz" pos="1902" userDrawn="1">
          <p15:clr>
            <a:srgbClr val="F26B43"/>
          </p15:clr>
        </p15:guide>
        <p15:guide id="25" orient="horz" pos="1089" userDrawn="1">
          <p15:clr>
            <a:srgbClr val="F26B43"/>
          </p15:clr>
        </p15:guide>
        <p15:guide id="26" orient="horz" pos="816" userDrawn="1">
          <p15:clr>
            <a:srgbClr val="F26B43"/>
          </p15:clr>
        </p15:guide>
        <p15:guide id="27" orient="horz" pos="545" userDrawn="1">
          <p15:clr>
            <a:srgbClr val="F26B43"/>
          </p15:clr>
        </p15:guide>
        <p15:guide id="28" orient="horz" pos="272" userDrawn="1">
          <p15:clr>
            <a:srgbClr val="F26B43"/>
          </p15:clr>
        </p15:guide>
        <p15:guide id="29" orient="horz" pos="2994" userDrawn="1">
          <p15:clr>
            <a:srgbClr val="F26B43"/>
          </p15:clr>
        </p15:guide>
        <p15:guide id="30" orient="horz" pos="2723" userDrawn="1">
          <p15:clr>
            <a:srgbClr val="F26B43"/>
          </p15:clr>
        </p15:guide>
        <p15:guide id="31" orient="horz" pos="2450" userDrawn="1">
          <p15:clr>
            <a:srgbClr val="F26B43"/>
          </p15:clr>
        </p15:guide>
        <p15:guide id="32" orient="horz" pos="2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625661886(1)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8511" r="1012" b="8511"/>
          <a:stretch/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27425" y="865187"/>
            <a:ext cx="4750436" cy="3887788"/>
          </a:xfrm>
        </p:spPr>
        <p:txBody>
          <a:bodyPr/>
          <a:lstStyle/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Germany –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!</a:t>
            </a:r>
            <a:br>
              <a:rPr lang="de-DE" dirty="0"/>
            </a:br>
            <a:br>
              <a:rPr lang="de-DE" dirty="0"/>
            </a:br>
            <a:r>
              <a:rPr lang="de-DE" sz="1600" b="0" dirty="0" err="1"/>
              <a:t>Tips</a:t>
            </a:r>
            <a:r>
              <a:rPr lang="de-DE" sz="1600" b="0" dirty="0"/>
              <a:t>, </a:t>
            </a:r>
            <a:r>
              <a:rPr lang="de-DE" sz="1600" b="0" dirty="0" err="1"/>
              <a:t>details</a:t>
            </a:r>
            <a:r>
              <a:rPr lang="de-DE" sz="1600" b="0" dirty="0"/>
              <a:t> &amp; </a:t>
            </a:r>
            <a:r>
              <a:rPr lang="de-DE" sz="1600" b="0" dirty="0" err="1"/>
              <a:t>guidelines</a:t>
            </a:r>
            <a:r>
              <a:rPr lang="de-DE" sz="1600" b="0" dirty="0"/>
              <a:t> </a:t>
            </a:r>
            <a:r>
              <a:rPr lang="de-DE" sz="1600" b="0" dirty="0" err="1"/>
              <a:t>for</a:t>
            </a:r>
            <a:r>
              <a:rPr lang="de-DE" sz="1600" b="0" dirty="0"/>
              <a:t> </a:t>
            </a:r>
            <a:r>
              <a:rPr lang="de-DE" sz="1600" b="0" dirty="0" err="1"/>
              <a:t>the</a:t>
            </a:r>
            <a:r>
              <a:rPr lang="de-DE" sz="1600" b="0" dirty="0"/>
              <a:t> </a:t>
            </a:r>
            <a:r>
              <a:rPr lang="de-DE" sz="1600" b="0" dirty="0" err="1"/>
              <a:t>students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DIU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27425" y="4170201"/>
            <a:ext cx="4501593" cy="561789"/>
          </a:xfrm>
        </p:spPr>
        <p:txBody>
          <a:bodyPr/>
          <a:lstStyle/>
          <a:p>
            <a:r>
              <a:rPr lang="de-DE" b="1" dirty="0"/>
              <a:t>Dresden</a:t>
            </a:r>
          </a:p>
          <a:p>
            <a:r>
              <a:rPr lang="de-DE"/>
              <a:t>01.11.2022</a:t>
            </a:r>
            <a:br>
              <a:rPr lang="de-DE" dirty="0"/>
            </a:br>
            <a:r>
              <a:rPr lang="de-DE" dirty="0"/>
              <a:t>	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5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 b="11916"/>
          <a:stretch>
            <a:fillRect/>
          </a:stretch>
        </p:blipFill>
        <p:spPr>
          <a:xfrm>
            <a:off x="6300192" y="1492737"/>
            <a:ext cx="2626619" cy="3003030"/>
          </a:xfrm>
        </p:spPr>
      </p:pic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503238" y="1490439"/>
            <a:ext cx="5400910" cy="345757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ea typeface="ＭＳ Ｐゴシック" pitchFamily="34" charset="-128"/>
              </a:rPr>
              <a:t>We speak your language!</a:t>
            </a:r>
          </a:p>
          <a:p>
            <a:pPr marL="0" indent="0">
              <a:buNone/>
            </a:pPr>
            <a:r>
              <a:rPr lang="en-GB" dirty="0">
                <a:ea typeface="ＭＳ Ｐゴシック" pitchFamily="34" charset="-128"/>
              </a:rPr>
              <a:t>In addition to German, many of our employees also speak other languages, such as English, French, Italian, Spanish, Russian, Turkish, etc. (040 - 46 06 02 53 00)</a:t>
            </a:r>
          </a:p>
          <a:p>
            <a:pPr marL="0" indent="0">
              <a:buNone/>
            </a:pPr>
            <a:r>
              <a:rPr lang="en-GB" b="1" dirty="0">
                <a:ea typeface="ＭＳ Ｐゴシック" pitchFamily="34" charset="-128"/>
              </a:rPr>
              <a:t>We understand you best!</a:t>
            </a:r>
          </a:p>
          <a:p>
            <a:pPr marL="0" indent="0">
              <a:buNone/>
            </a:pPr>
            <a:r>
              <a:rPr lang="en-GB" dirty="0">
                <a:ea typeface="ＭＳ Ｐゴシック" pitchFamily="34" charset="-128"/>
              </a:rPr>
              <a:t>TK has the largest number of academics and the highest market share in students. </a:t>
            </a:r>
          </a:p>
          <a:p>
            <a:pPr marL="0" indent="0">
              <a:buNone/>
            </a:pPr>
            <a:r>
              <a:rPr lang="en-GB" b="1" dirty="0">
                <a:ea typeface="ＭＳ Ｐゴシック" pitchFamily="34" charset="-128"/>
              </a:rPr>
              <a:t>We do our best!</a:t>
            </a:r>
            <a:endParaRPr lang="en-GB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dirty="0">
                <a:ea typeface="ＭＳ Ｐゴシック" pitchFamily="34" charset="-128"/>
              </a:rPr>
              <a:t>Numerous institutions and organisations honour us every year, among them Focus Money – for the fourteen time in succession, the magazine chose us as Germany‘s best health insurance fund.</a:t>
            </a:r>
            <a:endParaRPr lang="en-GB" dirty="0"/>
          </a:p>
          <a:p>
            <a:pPr marL="0" indent="0">
              <a:buNone/>
            </a:pPr>
            <a:endParaRPr lang="de-DE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988" y="123478"/>
            <a:ext cx="7345362" cy="936104"/>
          </a:xfrm>
        </p:spPr>
        <p:txBody>
          <a:bodyPr/>
          <a:lstStyle/>
          <a:p>
            <a:r>
              <a:rPr lang="de-DE" dirty="0"/>
              <a:t>Techniker Krankenkasse (TK)</a:t>
            </a:r>
            <a:br>
              <a:rPr lang="de-DE" dirty="0"/>
            </a:br>
            <a:r>
              <a:rPr lang="de-DE" sz="1800" b="0" dirty="0" err="1"/>
              <a:t>TK‘s</a:t>
            </a:r>
            <a:r>
              <a:rPr lang="de-DE" sz="1800" b="0" dirty="0"/>
              <a:t> </a:t>
            </a:r>
            <a:r>
              <a:rPr lang="de-DE" sz="1800" b="0" dirty="0" err="1"/>
              <a:t>strengths</a:t>
            </a:r>
            <a:endParaRPr lang="de-DE" b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77" y="3484617"/>
            <a:ext cx="1294341" cy="15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228184" y="1400739"/>
            <a:ext cx="2915816" cy="3352235"/>
          </a:xfrm>
          <a:solidFill>
            <a:srgbClr val="EEEBE5"/>
          </a:solidFill>
        </p:spPr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83988" y="1473483"/>
            <a:ext cx="5616575" cy="3279491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GB" b="1" dirty="0"/>
              <a:t>Your TK-</a:t>
            </a:r>
            <a:r>
              <a:rPr lang="en-GB" b="1" dirty="0" err="1"/>
              <a:t>ServiceTeam</a:t>
            </a:r>
            <a:r>
              <a:rPr lang="en-GB" b="1" dirty="0"/>
              <a:t>  </a:t>
            </a:r>
          </a:p>
          <a:p>
            <a:pPr marL="0" indent="0">
              <a:buNone/>
            </a:pPr>
            <a:r>
              <a:rPr lang="en-GB" dirty="0"/>
              <a:t>Consultation around the clock by phone, 365 days a year.</a:t>
            </a:r>
          </a:p>
          <a:p>
            <a:pPr marL="0" indent="0">
              <a:buNone/>
            </a:pPr>
            <a:r>
              <a:rPr lang="en-GB" b="1" dirty="0"/>
              <a:t>Personal Consultation  </a:t>
            </a:r>
          </a:p>
          <a:p>
            <a:pPr marL="0" indent="0">
              <a:buNone/>
            </a:pPr>
            <a:r>
              <a:rPr lang="en-GB" dirty="0"/>
              <a:t>In about 200 offices throughout Germany, even in your home, if requested.</a:t>
            </a:r>
          </a:p>
          <a:p>
            <a:pPr marL="0" indent="0">
              <a:buNone/>
            </a:pPr>
            <a:r>
              <a:rPr lang="de-DE" b="1" dirty="0"/>
              <a:t>tk.de  </a:t>
            </a:r>
          </a:p>
          <a:p>
            <a:pPr marL="0" indent="0">
              <a:buNone/>
            </a:pPr>
            <a:r>
              <a:rPr lang="de-DE" dirty="0" err="1"/>
              <a:t>You</a:t>
            </a:r>
            <a:r>
              <a:rPr lang="de-DE" dirty="0"/>
              <a:t> will find </a:t>
            </a:r>
            <a:r>
              <a:rPr lang="de-DE" dirty="0" err="1"/>
              <a:t>numerous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and </a:t>
            </a:r>
            <a:r>
              <a:rPr lang="de-DE" dirty="0" err="1"/>
              <a:t>benefits</a:t>
            </a:r>
            <a:r>
              <a:rPr lang="de-DE" dirty="0"/>
              <a:t>. Also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exclusiv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„</a:t>
            </a:r>
            <a:r>
              <a:rPr lang="de-DE" dirty="0" err="1"/>
              <a:t>My</a:t>
            </a:r>
            <a:r>
              <a:rPr lang="de-DE" dirty="0"/>
              <a:t> TK“.</a:t>
            </a:r>
          </a:p>
          <a:p>
            <a:pPr marL="0" indent="0">
              <a:buNone/>
            </a:pPr>
            <a:r>
              <a:rPr lang="en-GB" b="1" dirty="0"/>
              <a:t>TK-App</a:t>
            </a:r>
          </a:p>
          <a:p>
            <a:pPr marL="0" indent="0">
              <a:buNone/>
            </a:pPr>
            <a:r>
              <a:rPr lang="de-DE" dirty="0"/>
              <a:t>Download </a:t>
            </a:r>
            <a:r>
              <a:rPr lang="de-DE" dirty="0" err="1"/>
              <a:t>the</a:t>
            </a:r>
            <a:r>
              <a:rPr lang="de-DE" dirty="0"/>
              <a:t> TK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TK and </a:t>
            </a:r>
            <a:r>
              <a:rPr lang="de-DE" dirty="0" err="1"/>
              <a:t>or</a:t>
            </a:r>
            <a:r>
              <a:rPr lang="de-DE" dirty="0"/>
              <a:t> manage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bonus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  <a:p>
            <a:pPr marL="0" indent="0">
              <a:buNone/>
            </a:pPr>
            <a:endParaRPr lang="en-GB" strike="sngStrik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Techniker Krankenkasse (TK)</a:t>
            </a:r>
            <a:br>
              <a:rPr lang="de-DE" dirty="0"/>
            </a:br>
            <a:r>
              <a:rPr lang="de-DE" sz="1800" b="0" dirty="0" err="1"/>
              <a:t>TK‘s</a:t>
            </a:r>
            <a:r>
              <a:rPr lang="de-DE" sz="1800" b="0" dirty="0"/>
              <a:t> </a:t>
            </a:r>
            <a:r>
              <a:rPr lang="de-DE" sz="1800" b="0" dirty="0" err="1"/>
              <a:t>strengths</a:t>
            </a:r>
            <a:endParaRPr lang="de-DE" b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294967295"/>
          </p:nvPr>
        </p:nvSpPr>
        <p:spPr>
          <a:xfrm>
            <a:off x="6886575" y="1295400"/>
            <a:ext cx="2257425" cy="34575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00739"/>
            <a:ext cx="2520280" cy="331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5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60396"/>
            <a:ext cx="7524328" cy="2988000"/>
          </a:xfrm>
        </p:spPr>
        <p:txBody>
          <a:bodyPr/>
          <a:lstStyle/>
          <a:p>
            <a:r>
              <a:rPr lang="en-GB" dirty="0"/>
              <a:t>At the onset of your studies – </a:t>
            </a:r>
            <a:br>
              <a:rPr lang="en-GB" dirty="0"/>
            </a:br>
            <a:r>
              <a:rPr lang="en-GB" dirty="0"/>
              <a:t>essential documents 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9570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Before you can begin with your studies, you must complete four tasks in advance: </a:t>
            </a:r>
          </a:p>
          <a:p>
            <a:pPr lvl="1"/>
            <a:r>
              <a:rPr lang="en-GB" sz="1600" dirty="0"/>
              <a:t>Registration Confirmation</a:t>
            </a:r>
          </a:p>
          <a:p>
            <a:pPr lvl="1"/>
            <a:r>
              <a:rPr lang="en-GB" sz="1600" b="1" dirty="0"/>
              <a:t>(</a:t>
            </a:r>
            <a:r>
              <a:rPr lang="en-GB" sz="1600" dirty="0"/>
              <a:t>Bank Account</a:t>
            </a:r>
            <a:r>
              <a:rPr lang="en-GB" sz="1600" b="1" dirty="0"/>
              <a:t>)</a:t>
            </a:r>
          </a:p>
          <a:p>
            <a:pPr lvl="1"/>
            <a:r>
              <a:rPr lang="en-GB" sz="1600" dirty="0"/>
              <a:t>Health Insurance</a:t>
            </a:r>
          </a:p>
          <a:p>
            <a:pPr lvl="1"/>
            <a:r>
              <a:rPr lang="en-GB" sz="1600" dirty="0"/>
              <a:t>Enrolment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the onset of your studies</a:t>
            </a:r>
            <a:br>
              <a:rPr lang="de-DE" dirty="0"/>
            </a:br>
            <a:r>
              <a:rPr lang="en-GB" b="0" dirty="0"/>
              <a:t>Essential documents</a:t>
            </a:r>
            <a:endParaRPr lang="de-DE" b="0" dirty="0"/>
          </a:p>
        </p:txBody>
      </p:sp>
      <p:sp>
        <p:nvSpPr>
          <p:cNvPr id="21" name="Rechteck 20"/>
          <p:cNvSpPr/>
          <p:nvPr/>
        </p:nvSpPr>
        <p:spPr>
          <a:xfrm>
            <a:off x="531973" y="3583838"/>
            <a:ext cx="8208962" cy="47276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z="1600" dirty="0">
                <a:solidFill>
                  <a:schemeClr val="tx1"/>
                </a:solidFill>
              </a:rPr>
              <a:t>Since these individual steps are contingent upon one another, it is best to take care of them in the following order:</a:t>
            </a:r>
          </a:p>
          <a:p>
            <a:pPr marL="0" lvl="1">
              <a:spcAft>
                <a:spcPts val="600"/>
              </a:spcAft>
              <a:buClr>
                <a:schemeClr val="bg1"/>
              </a:buClr>
            </a:pP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92433" y="4146620"/>
            <a:ext cx="2232000" cy="602930"/>
          </a:xfrm>
          <a:prstGeom prst="chevron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dirty="0">
                <a:solidFill>
                  <a:schemeClr val="bg1"/>
                </a:solidFill>
              </a:rPr>
              <a:t>Registration </a:t>
            </a:r>
            <a:r>
              <a:rPr lang="de-DE" sz="1200" dirty="0" err="1">
                <a:solidFill>
                  <a:schemeClr val="bg1"/>
                </a:solidFill>
              </a:rPr>
              <a:t>confirmation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2482004" y="4163808"/>
            <a:ext cx="2232000" cy="585741"/>
          </a:xfrm>
          <a:prstGeom prst="chevr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de-DE" sz="1200" dirty="0"/>
          </a:p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de-DE" sz="1200" b="1" dirty="0"/>
              <a:t>(</a:t>
            </a:r>
            <a:r>
              <a:rPr lang="de-DE" sz="1200" dirty="0"/>
              <a:t>Bank Account</a:t>
            </a:r>
            <a:r>
              <a:rPr lang="de-DE" sz="1200" b="1" dirty="0"/>
              <a:t>)</a:t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43" name="Chevron 42"/>
          <p:cNvSpPr/>
          <p:nvPr/>
        </p:nvSpPr>
        <p:spPr>
          <a:xfrm>
            <a:off x="4485072" y="4163808"/>
            <a:ext cx="2232000" cy="585741"/>
          </a:xfrm>
          <a:prstGeom prst="chevron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dirty="0" err="1"/>
              <a:t>Health</a:t>
            </a:r>
            <a:r>
              <a:rPr lang="de-DE" sz="1200" dirty="0"/>
              <a:t> Insurance</a:t>
            </a:r>
          </a:p>
        </p:txBody>
      </p:sp>
      <p:sp>
        <p:nvSpPr>
          <p:cNvPr id="44" name="Chevron 43"/>
          <p:cNvSpPr/>
          <p:nvPr/>
        </p:nvSpPr>
        <p:spPr>
          <a:xfrm>
            <a:off x="6475988" y="4163808"/>
            <a:ext cx="2232000" cy="585741"/>
          </a:xfrm>
          <a:prstGeom prst="chevron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dirty="0" err="1"/>
              <a:t>Enrolment</a:t>
            </a:r>
            <a:endParaRPr lang="de-DE" sz="1200" dirty="0"/>
          </a:p>
        </p:txBody>
      </p:sp>
      <p:sp>
        <p:nvSpPr>
          <p:cNvPr id="7" name="Rechteck 6"/>
          <p:cNvSpPr/>
          <p:nvPr/>
        </p:nvSpPr>
        <p:spPr>
          <a:xfrm>
            <a:off x="8122247" y="4163808"/>
            <a:ext cx="585741" cy="58574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Rechteck 11"/>
          <p:cNvSpPr/>
          <p:nvPr/>
        </p:nvSpPr>
        <p:spPr>
          <a:xfrm>
            <a:off x="521169" y="4155214"/>
            <a:ext cx="585741" cy="58574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de-DE" sz="2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65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days in </a:t>
            </a:r>
            <a:r>
              <a:rPr lang="en-GB" dirty="0" err="1"/>
              <a:t>germany</a:t>
            </a:r>
            <a:br>
              <a:rPr lang="en-GB" sz="2400" dirty="0"/>
            </a:br>
            <a:r>
              <a:rPr lang="en-GB" sz="1800" b="0" dirty="0"/>
              <a:t>What to do next?</a:t>
            </a:r>
            <a:endParaRPr lang="de-DE" sz="1800" b="0" dirty="0"/>
          </a:p>
        </p:txBody>
      </p:sp>
      <p:sp>
        <p:nvSpPr>
          <p:cNvPr id="10" name="Textfeld 9"/>
          <p:cNvSpPr txBox="1"/>
          <p:nvPr/>
        </p:nvSpPr>
        <p:spPr>
          <a:xfrm>
            <a:off x="683568" y="1491630"/>
            <a:ext cx="560018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New </a:t>
            </a:r>
            <a:r>
              <a:rPr lang="de-DE" sz="1600" dirty="0" err="1"/>
              <a:t>since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year</a:t>
            </a:r>
            <a:r>
              <a:rPr lang="de-DE" sz="1600" dirty="0"/>
              <a:t>: DIU </a:t>
            </a:r>
            <a:r>
              <a:rPr lang="de-DE" sz="1600" dirty="0" err="1"/>
              <a:t>needs</a:t>
            </a:r>
            <a:r>
              <a:rPr lang="de-DE" sz="1600" dirty="0"/>
              <a:t> a </a:t>
            </a:r>
            <a:r>
              <a:rPr lang="de-DE" sz="1600" b="0" i="0" dirty="0">
                <a:effectLst/>
                <a:latin typeface="Verdana" panose="020B0604030504040204" pitchFamily="34" charset="0"/>
              </a:rPr>
              <a:t>digital </a:t>
            </a:r>
            <a:r>
              <a:rPr lang="de-DE" sz="1600" b="0" i="0" dirty="0" err="1">
                <a:effectLst/>
                <a:latin typeface="Verdana" panose="020B0604030504040204" pitchFamily="34" charset="0"/>
              </a:rPr>
              <a:t>insurance</a:t>
            </a:r>
            <a:r>
              <a:rPr lang="de-DE" sz="1600" b="0" i="0" dirty="0">
                <a:effectLst/>
                <a:latin typeface="Verdana" panose="020B0604030504040204" pitchFamily="34" charset="0"/>
              </a:rPr>
              <a:t> </a:t>
            </a:r>
            <a:r>
              <a:rPr lang="de-DE" sz="1600" b="0" i="0" dirty="0" err="1">
                <a:effectLst/>
                <a:latin typeface="Verdana" panose="020B0604030504040204" pitchFamily="34" charset="0"/>
              </a:rPr>
              <a:t>notification</a:t>
            </a:r>
            <a:r>
              <a:rPr lang="de-DE" sz="1600" b="0" i="0" dirty="0">
                <a:effectLst/>
                <a:latin typeface="Verdana" panose="020B0604030504040204" pitchFamily="34" charset="0"/>
              </a:rPr>
              <a:t> </a:t>
            </a:r>
            <a:r>
              <a:rPr lang="de-DE" sz="1600" b="0" i="0" dirty="0" err="1">
                <a:effectLst/>
                <a:latin typeface="Verdana" panose="020B0604030504040204" pitchFamily="34" charset="0"/>
              </a:rPr>
              <a:t>for</a:t>
            </a:r>
            <a:r>
              <a:rPr lang="de-DE" sz="1600" b="0" i="0" dirty="0">
                <a:effectLst/>
                <a:latin typeface="Verdana" panose="020B0604030504040204" pitchFamily="34" charset="0"/>
              </a:rPr>
              <a:t> </a:t>
            </a:r>
            <a:r>
              <a:rPr lang="de-DE" sz="1600" b="0" i="0" dirty="0" err="1">
                <a:effectLst/>
                <a:latin typeface="Verdana" panose="020B0604030504040204" pitchFamily="34" charset="0"/>
              </a:rPr>
              <a:t>the</a:t>
            </a:r>
            <a:r>
              <a:rPr lang="de-DE" sz="1600" b="0" i="0" dirty="0">
                <a:effectLst/>
                <a:latin typeface="Verdana" panose="020B0604030504040204" pitchFamily="34" charset="0"/>
              </a:rPr>
              <a:t> </a:t>
            </a:r>
            <a:r>
              <a:rPr lang="de-DE" sz="1600" b="0" i="0" dirty="0" err="1">
                <a:effectLst/>
                <a:latin typeface="Verdana" panose="020B0604030504040204" pitchFamily="34" charset="0"/>
              </a:rPr>
              <a:t>start</a:t>
            </a:r>
            <a:r>
              <a:rPr lang="de-DE" sz="1600" b="0" i="0" dirty="0">
                <a:effectLst/>
                <a:latin typeface="Verdana" panose="020B0604030504040204" pitchFamily="34" charset="0"/>
              </a:rPr>
              <a:t> </a:t>
            </a:r>
            <a:r>
              <a:rPr lang="de-DE" sz="1600" b="0" i="0" dirty="0" err="1">
                <a:effectLst/>
                <a:latin typeface="Verdana" panose="020B0604030504040204" pitchFamily="34" charset="0"/>
              </a:rPr>
              <a:t>of</a:t>
            </a:r>
            <a:r>
              <a:rPr lang="de-DE" sz="1600" b="0" i="0" dirty="0">
                <a:effectLst/>
                <a:latin typeface="Verdana" panose="020B0604030504040204" pitchFamily="34" charset="0"/>
              </a:rPr>
              <a:t> </a:t>
            </a:r>
            <a:r>
              <a:rPr lang="de-DE" sz="1600" b="0" i="0" dirty="0" err="1">
                <a:effectLst/>
                <a:latin typeface="Verdana" panose="020B0604030504040204" pitchFamily="34" charset="0"/>
              </a:rPr>
              <a:t>your</a:t>
            </a:r>
            <a:r>
              <a:rPr lang="de-DE" sz="1600" b="0" i="0" dirty="0">
                <a:effectLst/>
                <a:latin typeface="Verdana" panose="020B0604030504040204" pitchFamily="34" charset="0"/>
              </a:rPr>
              <a:t> </a:t>
            </a:r>
            <a:r>
              <a:rPr lang="de-DE" sz="1600" b="0" i="0" dirty="0" err="1">
                <a:effectLst/>
                <a:latin typeface="Verdana" panose="020B0604030504040204" pitchFamily="34" charset="0"/>
              </a:rPr>
              <a:t>semester</a:t>
            </a:r>
            <a:endParaRPr lang="de-DE" sz="1600" b="0" i="0" dirty="0">
              <a:effectLst/>
              <a:latin typeface="Verdana" panose="020B060403050404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already</a:t>
            </a:r>
            <a:r>
              <a:rPr lang="de-DE" sz="1600" dirty="0"/>
              <a:t> </a:t>
            </a:r>
            <a:r>
              <a:rPr lang="de-DE" sz="1600" dirty="0" err="1"/>
              <a:t>registerd</a:t>
            </a:r>
            <a:r>
              <a:rPr lang="de-DE" sz="1600" dirty="0"/>
              <a:t> via </a:t>
            </a:r>
            <a:r>
              <a:rPr lang="de-DE" sz="1600" dirty="0" err="1"/>
              <a:t>Expatrio</a:t>
            </a:r>
            <a:r>
              <a:rPr lang="de-DE" sz="1600" dirty="0"/>
              <a:t>, </a:t>
            </a:r>
            <a:r>
              <a:rPr lang="de-DE" sz="1600" dirty="0" err="1"/>
              <a:t>please</a:t>
            </a:r>
            <a:r>
              <a:rPr lang="de-DE" sz="1600" dirty="0"/>
              <a:t> </a:t>
            </a:r>
            <a:r>
              <a:rPr lang="de-DE" sz="1600" dirty="0" err="1"/>
              <a:t>provide</a:t>
            </a:r>
            <a:r>
              <a:rPr lang="de-DE" sz="1600" dirty="0"/>
              <a:t> </a:t>
            </a:r>
            <a:r>
              <a:rPr lang="de-DE" sz="1600" dirty="0" err="1"/>
              <a:t>them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german</a:t>
            </a:r>
            <a:r>
              <a:rPr lang="de-DE" sz="1600" dirty="0"/>
              <a:t> </a:t>
            </a:r>
            <a:r>
              <a:rPr lang="de-DE" sz="1600" dirty="0" err="1"/>
              <a:t>address</a:t>
            </a:r>
            <a:endParaRPr lang="de-DE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b="0" i="0" dirty="0">
              <a:effectLst/>
              <a:latin typeface="Verdana" panose="020B060403050404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Contact </a:t>
            </a:r>
            <a:r>
              <a:rPr lang="de-DE" sz="1600" dirty="0" err="1"/>
              <a:t>me</a:t>
            </a:r>
            <a:r>
              <a:rPr lang="de-DE" sz="1600" dirty="0"/>
              <a:t> via olfo.papst@tk.de </a:t>
            </a: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need</a:t>
            </a:r>
            <a:r>
              <a:rPr lang="de-DE" sz="1600" dirty="0"/>
              <a:t> </a:t>
            </a:r>
            <a:r>
              <a:rPr lang="de-DE" sz="1600" dirty="0" err="1"/>
              <a:t>help</a:t>
            </a:r>
            <a:endParaRPr lang="de-DE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 err="1"/>
              <a:t>Provide</a:t>
            </a:r>
            <a:r>
              <a:rPr lang="de-DE" sz="1600" dirty="0"/>
              <a:t> TK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imatriculation</a:t>
            </a:r>
            <a:r>
              <a:rPr lang="de-DE" sz="1600" dirty="0"/>
              <a:t> </a:t>
            </a:r>
            <a:r>
              <a:rPr lang="de-DE" sz="1600" dirty="0" err="1"/>
              <a:t>certificate</a:t>
            </a:r>
            <a:endParaRPr lang="de-DE" sz="1600" dirty="0"/>
          </a:p>
          <a:p>
            <a:pPr marL="342900" indent="-342900">
              <a:buClr>
                <a:schemeClr val="accent1"/>
              </a:buClr>
              <a:buFontTx/>
              <a:buAutoNum type="arabicPeriod"/>
            </a:pPr>
            <a:endParaRPr lang="de-DE" sz="1600" dirty="0"/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 marL="342900" indent="-342900">
              <a:buClr>
                <a:schemeClr val="accent1"/>
              </a:buClr>
              <a:buFontTx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937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….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…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me.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5182624" y="1779662"/>
            <a:ext cx="3443993" cy="2570658"/>
          </a:xfrm>
        </p:spPr>
        <p:txBody>
          <a:bodyPr/>
          <a:lstStyle/>
          <a:p>
            <a:pPr algn="ctr"/>
            <a:r>
              <a:rPr lang="de-DE" sz="1800" b="1" dirty="0" err="1"/>
              <a:t>Olfo</a:t>
            </a:r>
            <a:r>
              <a:rPr lang="de-DE" sz="1800" b="1" dirty="0"/>
              <a:t> Pabst</a:t>
            </a:r>
          </a:p>
          <a:p>
            <a:pPr algn="ctr"/>
            <a:r>
              <a:rPr lang="de-DE" sz="1800" dirty="0"/>
              <a:t>Techniker Krankenkasse</a:t>
            </a:r>
            <a:br>
              <a:rPr lang="de-DE" sz="1800" dirty="0"/>
            </a:br>
            <a:endParaRPr lang="de-DE" sz="1800" dirty="0"/>
          </a:p>
          <a:p>
            <a:pPr algn="ctr"/>
            <a:r>
              <a:rPr lang="de-DE" sz="1800" dirty="0"/>
              <a:t>olfo.pabst@tk.de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0526"/>
            <a:ext cx="1912986" cy="19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60396"/>
            <a:ext cx="7524328" cy="2988000"/>
          </a:xfrm>
        </p:spPr>
        <p:txBody>
          <a:bodyPr/>
          <a:lstStyle/>
          <a:p>
            <a:r>
              <a:rPr lang="de-DE" dirty="0"/>
              <a:t>The German </a:t>
            </a:r>
            <a:r>
              <a:rPr lang="de-DE" dirty="0" err="1"/>
              <a:t>health</a:t>
            </a:r>
            <a:r>
              <a:rPr lang="de-DE" dirty="0"/>
              <a:t> care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8279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03238" y="1295399"/>
            <a:ext cx="4752975" cy="3457575"/>
          </a:xfrm>
        </p:spPr>
        <p:txBody>
          <a:bodyPr/>
          <a:lstStyle/>
          <a:p>
            <a:r>
              <a:rPr lang="en-GB" dirty="0"/>
              <a:t>The principle of solidarity is the foundation upon which social health insurance rests. </a:t>
            </a:r>
          </a:p>
          <a:p>
            <a:r>
              <a:rPr lang="en-GB" dirty="0"/>
              <a:t>The social security contribution assessment of your health cover is solely based on your individual financial situation and not on personal health risks or other factors. </a:t>
            </a:r>
          </a:p>
          <a:p>
            <a:r>
              <a:rPr lang="en-GB" dirty="0"/>
              <a:t>This is the most important and vital principle of social safeguarding in the event of illness: the costs for all health risks that are mandatorily covered by the insurance are </a:t>
            </a:r>
            <a:r>
              <a:rPr lang="en-GB" b="1" dirty="0"/>
              <a:t>distributed equally among all </a:t>
            </a:r>
            <a:r>
              <a:rPr lang="en-GB" b="1" dirty="0" err="1"/>
              <a:t>insurees</a:t>
            </a:r>
            <a:r>
              <a:rPr lang="en-GB" dirty="0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988" y="37989"/>
            <a:ext cx="7345362" cy="1085938"/>
          </a:xfrm>
        </p:spPr>
        <p:txBody>
          <a:bodyPr anchor="b" anchorCtr="0"/>
          <a:lstStyle/>
          <a:p>
            <a:r>
              <a:rPr lang="de-DE" dirty="0"/>
              <a:t>The German </a:t>
            </a:r>
            <a:r>
              <a:rPr lang="de-DE" dirty="0" err="1"/>
              <a:t>health</a:t>
            </a:r>
            <a:r>
              <a:rPr lang="de-DE" dirty="0"/>
              <a:t> care </a:t>
            </a:r>
            <a:r>
              <a:rPr lang="de-DE" dirty="0" err="1"/>
              <a:t>system</a:t>
            </a:r>
            <a:br>
              <a:rPr lang="de-DE" dirty="0"/>
            </a:br>
            <a:r>
              <a:rPr lang="de-DE" sz="1800" b="0" dirty="0"/>
              <a:t>The </a:t>
            </a:r>
            <a:r>
              <a:rPr lang="de-DE" sz="1800" b="0" dirty="0" err="1"/>
              <a:t>principle</a:t>
            </a:r>
            <a:r>
              <a:rPr lang="de-DE" sz="1800" b="0" dirty="0"/>
              <a:t> </a:t>
            </a:r>
            <a:r>
              <a:rPr lang="de-DE" sz="1800" b="0" dirty="0" err="1"/>
              <a:t>of</a:t>
            </a:r>
            <a:r>
              <a:rPr lang="de-DE" sz="1800" b="0" dirty="0"/>
              <a:t> </a:t>
            </a:r>
            <a:r>
              <a:rPr lang="de-DE" sz="1800" b="0" dirty="0" err="1"/>
              <a:t>solidarity</a:t>
            </a:r>
            <a:endParaRPr lang="de-DE" b="0" dirty="0"/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1385645" y="3868108"/>
            <a:ext cx="3078343" cy="167397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1200" dirty="0">
              <a:solidFill>
                <a:srgbClr val="002060"/>
              </a:solidFill>
            </a:endParaRPr>
          </a:p>
          <a:p>
            <a:endParaRPr lang="de-DE" sz="1200" dirty="0"/>
          </a:p>
        </p:txBody>
      </p:sp>
      <p:sp>
        <p:nvSpPr>
          <p:cNvPr id="27" name="Rechteck 26"/>
          <p:cNvSpPr/>
          <p:nvPr/>
        </p:nvSpPr>
        <p:spPr>
          <a:xfrm>
            <a:off x="6174061" y="4125042"/>
            <a:ext cx="1620291" cy="630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de-DE" sz="1400" dirty="0">
                <a:solidFill>
                  <a:schemeClr val="bg1"/>
                </a:solidFill>
              </a:rPr>
              <a:t>The </a:t>
            </a:r>
            <a:r>
              <a:rPr lang="de-DE" sz="1400" dirty="0" err="1">
                <a:solidFill>
                  <a:schemeClr val="bg1"/>
                </a:solidFill>
              </a:rPr>
              <a:t>rich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for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poor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356566" y="2396592"/>
            <a:ext cx="1255280" cy="125527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endParaRPr lang="de-DE" sz="1000" b="1" dirty="0">
              <a:solidFill>
                <a:schemeClr val="bg1"/>
              </a:solidFill>
            </a:endParaRPr>
          </a:p>
        </p:txBody>
      </p:sp>
      <p:cxnSp>
        <p:nvCxnSpPr>
          <p:cNvPr id="6" name="Gewinkelter Verbinder 5"/>
          <p:cNvCxnSpPr>
            <a:stCxn id="3" idx="2"/>
            <a:endCxn id="29" idx="2"/>
          </p:cNvCxnSpPr>
          <p:nvPr/>
        </p:nvCxnSpPr>
        <p:spPr>
          <a:xfrm rot="16200000" flipH="1">
            <a:off x="5661186" y="2328850"/>
            <a:ext cx="1100553" cy="290207"/>
          </a:xfrm>
          <a:prstGeom prst="bentConnector2">
            <a:avLst/>
          </a:prstGeom>
          <a:ln w="25400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r Verbinder 9"/>
          <p:cNvCxnSpPr>
            <a:stCxn id="23" idx="2"/>
            <a:endCxn id="29" idx="6"/>
          </p:cNvCxnSpPr>
          <p:nvPr/>
        </p:nvCxnSpPr>
        <p:spPr>
          <a:xfrm rot="5400000">
            <a:off x="7206675" y="2328850"/>
            <a:ext cx="1100553" cy="290209"/>
          </a:xfrm>
          <a:prstGeom prst="bentConnector2">
            <a:avLst/>
          </a:prstGeom>
          <a:ln w="25400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27" idx="0"/>
            <a:endCxn id="29" idx="4"/>
          </p:cNvCxnSpPr>
          <p:nvPr/>
        </p:nvCxnSpPr>
        <p:spPr>
          <a:xfrm flipH="1" flipV="1">
            <a:off x="6984206" y="3651870"/>
            <a:ext cx="1" cy="473172"/>
          </a:xfrm>
          <a:prstGeom prst="straightConnector1">
            <a:avLst/>
          </a:prstGeom>
          <a:ln w="25400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5256213" y="1295400"/>
            <a:ext cx="1620291" cy="62827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de-DE" sz="1400" dirty="0">
                <a:solidFill>
                  <a:schemeClr val="bg1"/>
                </a:solidFill>
              </a:rPr>
              <a:t>The </a:t>
            </a:r>
            <a:r>
              <a:rPr lang="de-DE" sz="1400" dirty="0" err="1">
                <a:solidFill>
                  <a:schemeClr val="bg1"/>
                </a:solidFill>
              </a:rPr>
              <a:t>young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pay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for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old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091909" y="1295400"/>
            <a:ext cx="1620291" cy="62827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de-DE" sz="1400" dirty="0">
                <a:solidFill>
                  <a:schemeClr val="bg1"/>
                </a:solidFill>
              </a:rPr>
              <a:t>The </a:t>
            </a:r>
            <a:r>
              <a:rPr lang="de-DE" sz="1400" dirty="0" err="1">
                <a:solidFill>
                  <a:schemeClr val="bg1"/>
                </a:solidFill>
              </a:rPr>
              <a:t>healthy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for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sick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85072" y="2870297"/>
            <a:ext cx="125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400" dirty="0" err="1">
                <a:solidFill>
                  <a:schemeClr val="bg1"/>
                </a:solidFill>
              </a:rPr>
              <a:t>Solidarity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GB" dirty="0"/>
              <a:t>The German health care system</a:t>
            </a:r>
            <a:br>
              <a:rPr lang="en-GB" sz="2400" dirty="0"/>
            </a:br>
            <a:r>
              <a:rPr lang="en-GB" sz="1800" b="0" dirty="0"/>
              <a:t>Social and private health insurance</a:t>
            </a:r>
            <a:endParaRPr lang="de-DE" sz="1800" b="0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683072894"/>
              </p:ext>
            </p:extLst>
          </p:nvPr>
        </p:nvGraphicFramePr>
        <p:xfrm>
          <a:off x="503237" y="1728788"/>
          <a:ext cx="3889375" cy="302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03239" y="1295400"/>
            <a:ext cx="3708722" cy="2682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GB" sz="1200" b="1" dirty="0"/>
              <a:t>What kind of insurance covers do Germans have?</a:t>
            </a:r>
          </a:p>
        </p:txBody>
      </p:sp>
      <p:sp>
        <p:nvSpPr>
          <p:cNvPr id="9" name="Rechteck 8"/>
          <p:cNvSpPr/>
          <p:nvPr/>
        </p:nvSpPr>
        <p:spPr>
          <a:xfrm>
            <a:off x="503237" y="4536975"/>
            <a:ext cx="8208964" cy="216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GB" sz="1000" dirty="0"/>
              <a:t>Source: Association of Health Insurance Funds / www.vdek.com 12/2018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72000" y="1295400"/>
            <a:ext cx="4140200" cy="3027363"/>
          </a:xfrm>
          <a:prstGeom prst="rect">
            <a:avLst/>
          </a:prstGeom>
          <a:solidFill>
            <a:srgbClr val="EEEBE5"/>
          </a:solidFill>
        </p:spPr>
        <p:txBody>
          <a:bodyPr vert="horz" lIns="90000" tIns="46800" rIns="90000" bIns="4680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E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E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E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E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0E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b="1" dirty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1200" b="1" dirty="0">
                <a:ea typeface="ＭＳ Ｐゴシック" pitchFamily="34" charset="-128"/>
              </a:rPr>
              <a:t>Social Health Insurance (SHI)</a:t>
            </a:r>
          </a:p>
          <a:p>
            <a:r>
              <a:rPr lang="en-GB" sz="1200" dirty="0"/>
              <a:t>Within SHI, the principle of </a:t>
            </a:r>
            <a:r>
              <a:rPr lang="en-GB" sz="1200" b="1" dirty="0"/>
              <a:t>solidarity</a:t>
            </a:r>
            <a:r>
              <a:rPr lang="en-GB" sz="1200" dirty="0"/>
              <a:t> applies. All members are entitled to the same benefits, regardless of their income and of how much they pay in contributions. </a:t>
            </a:r>
          </a:p>
          <a:p>
            <a:r>
              <a:rPr lang="en-GB" sz="1200" dirty="0"/>
              <a:t>In this respect, TK operates cost-covering and does not make a profit.  </a:t>
            </a:r>
          </a:p>
          <a:p>
            <a:pPr marL="0" indent="0">
              <a:buNone/>
            </a:pPr>
            <a:r>
              <a:rPr lang="en-GB" sz="1200" b="1" dirty="0">
                <a:ea typeface="ＭＳ Ｐゴシック" pitchFamily="34" charset="-128"/>
              </a:rPr>
              <a:t>Private Health Insurance (PHI)</a:t>
            </a:r>
          </a:p>
          <a:p>
            <a:r>
              <a:rPr lang="en-GB" sz="1200" dirty="0"/>
              <a:t>Customers insure their </a:t>
            </a:r>
            <a:r>
              <a:rPr lang="en-GB" sz="1200" b="1" dirty="0"/>
              <a:t>personal risk taking individually</a:t>
            </a:r>
            <a:r>
              <a:rPr lang="en-GB" sz="1200" dirty="0"/>
              <a:t>. This means the more you are prepared to pay, the better you are covered in a emergency.</a:t>
            </a:r>
          </a:p>
          <a:p>
            <a:r>
              <a:rPr lang="en-GB" sz="1200" dirty="0"/>
              <a:t>In this respect, the goals of PHI are to make a profit. </a:t>
            </a:r>
          </a:p>
          <a:p>
            <a:pPr marL="0" indent="0">
              <a:spcAft>
                <a:spcPts val="200"/>
              </a:spcAft>
              <a:buFont typeface="Wingdings" panose="05000000000000000000" pitchFamily="2" charset="2"/>
              <a:buNone/>
            </a:pPr>
            <a:endParaRPr lang="de-DE" sz="11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5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Medical treatment</a:t>
            </a:r>
          </a:p>
          <a:p>
            <a:r>
              <a:rPr lang="en-GB" dirty="0"/>
              <a:t>Dental treatment</a:t>
            </a:r>
          </a:p>
          <a:p>
            <a:r>
              <a:rPr lang="en-GB" dirty="0"/>
              <a:t>Treatment in hospital and hospitalisation</a:t>
            </a:r>
          </a:p>
          <a:p>
            <a:r>
              <a:rPr lang="en-GB" dirty="0"/>
              <a:t>Sick pay</a:t>
            </a:r>
          </a:p>
          <a:p>
            <a:r>
              <a:rPr lang="en-GB" dirty="0"/>
              <a:t>Medicines, medical equipment, and other remedies</a:t>
            </a:r>
          </a:p>
          <a:p>
            <a:r>
              <a:rPr lang="en-GB" dirty="0"/>
              <a:t>Treatment at a health spa</a:t>
            </a:r>
          </a:p>
          <a:p>
            <a:r>
              <a:rPr lang="en-GB" dirty="0"/>
              <a:t>Important medical check-ups &amp; courses in preventive care</a:t>
            </a:r>
          </a:p>
          <a:p>
            <a:r>
              <a:rPr lang="en-GB" dirty="0"/>
              <a:t>and much more…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German health care system</a:t>
            </a:r>
            <a:br>
              <a:rPr lang="en-GB" sz="2400" dirty="0"/>
            </a:br>
            <a:r>
              <a:rPr lang="en-GB" sz="1800" b="0" dirty="0"/>
              <a:t>The benefits of social health insurance</a:t>
            </a:r>
            <a:endParaRPr lang="de-DE" sz="1800" b="0" dirty="0"/>
          </a:p>
        </p:txBody>
      </p:sp>
      <p:pic>
        <p:nvPicPr>
          <p:cNvPr id="6" name="Bildplatzhalter 5" descr="639627574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9" r="11057"/>
          <a:stretch/>
        </p:blipFill>
        <p:spPr/>
      </p:pic>
    </p:spTree>
    <p:extLst>
      <p:ext uri="{BB962C8B-B14F-4D97-AF65-F5344CB8AC3E}">
        <p14:creationId xmlns:p14="http://schemas.microsoft.com/office/powerpoint/2010/main" val="13982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03238" y="1295400"/>
            <a:ext cx="8208962" cy="3457575"/>
          </a:xfrm>
          <a:prstGeom prst="rect">
            <a:avLst/>
          </a:prstGeom>
          <a:solidFill>
            <a:srgbClr val="EEEB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 algn="ctr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 err="1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German health care system</a:t>
            </a:r>
            <a:br>
              <a:rPr lang="en-GB" sz="2400" dirty="0"/>
            </a:br>
            <a:r>
              <a:rPr lang="en-GB" sz="1800" b="0" dirty="0"/>
              <a:t>Monthly contribution for TK-health insurance </a:t>
            </a:r>
            <a:r>
              <a:rPr lang="de-DE" sz="1800" b="0" dirty="0"/>
              <a:t>(2022)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02592"/>
              </p:ext>
            </p:extLst>
          </p:nvPr>
        </p:nvGraphicFramePr>
        <p:xfrm>
          <a:off x="610990" y="1385398"/>
          <a:ext cx="7993458" cy="305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301">
                  <a:extLst>
                    <a:ext uri="{9D8B030D-6E8A-4147-A177-3AD203B41FA5}">
                      <a16:colId xmlns:a16="http://schemas.microsoft.com/office/drawing/2014/main" val="2160603002"/>
                    </a:ext>
                  </a:extLst>
                </a:gridCol>
                <a:gridCol w="1016428">
                  <a:extLst>
                    <a:ext uri="{9D8B030D-6E8A-4147-A177-3AD203B41FA5}">
                      <a16:colId xmlns:a16="http://schemas.microsoft.com/office/drawing/2014/main" val="2503686271"/>
                    </a:ext>
                  </a:extLst>
                </a:gridCol>
                <a:gridCol w="3996729">
                  <a:extLst>
                    <a:ext uri="{9D8B030D-6E8A-4147-A177-3AD203B41FA5}">
                      <a16:colId xmlns:a16="http://schemas.microsoft.com/office/drawing/2014/main" val="2405847550"/>
                    </a:ext>
                  </a:extLst>
                </a:gridCol>
              </a:tblGrid>
              <a:tr h="106232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For students with children or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82,99 Euros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</a:rPr>
                        <a:t>insurance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083183"/>
                  </a:ext>
                </a:extLst>
              </a:tr>
              <a:tr h="10815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under 23 years of age: 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de-DE" sz="1200" dirty="0"/>
                        <a:t>+ 24,77 Euros </a:t>
                      </a:r>
                      <a:r>
                        <a:rPr lang="de-DE" sz="1200" dirty="0" err="1"/>
                        <a:t>long</a:t>
                      </a:r>
                      <a:r>
                        <a:rPr lang="de-DE" sz="1200" dirty="0"/>
                        <a:t>-term care </a:t>
                      </a:r>
                      <a:r>
                        <a:rPr lang="de-DE" sz="1200" dirty="0" err="1"/>
                        <a:t>insurance</a:t>
                      </a:r>
                      <a:endParaRPr lang="de-DE" sz="1200" dirty="0"/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003753"/>
                  </a:ext>
                </a:extLst>
              </a:tr>
              <a:tr h="108153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de-DE" sz="1200" dirty="0"/>
                        <a:t>+ 9,74 Euros TK-</a:t>
                      </a:r>
                      <a:r>
                        <a:rPr lang="de-DE" sz="1200" dirty="0" err="1"/>
                        <a:t>specific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amount</a:t>
                      </a:r>
                      <a:endParaRPr lang="de-DE" sz="1200" dirty="0"/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28414"/>
                  </a:ext>
                </a:extLst>
              </a:tr>
              <a:tr h="108153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de-DE" sz="1200" b="1" dirty="0"/>
                        <a:t>= 117,50 Euros </a:t>
                      </a:r>
                      <a:r>
                        <a:rPr lang="de-DE" sz="1200" b="1" dirty="0" err="1"/>
                        <a:t>monthly</a:t>
                      </a:r>
                      <a:endParaRPr lang="de-DE" sz="1200" b="1" dirty="0"/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576854"/>
                  </a:ext>
                </a:extLst>
              </a:tr>
              <a:tr h="10815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For students without children and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de-DE" sz="1200" dirty="0"/>
                        <a:t>82,99 Euros </a:t>
                      </a:r>
                      <a:r>
                        <a:rPr lang="de-DE" sz="1200" dirty="0" err="1"/>
                        <a:t>health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insurance</a:t>
                      </a:r>
                      <a:endParaRPr lang="de-DE" sz="1200" dirty="0"/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760826"/>
                  </a:ext>
                </a:extLst>
              </a:tr>
              <a:tr h="10815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above 23 years of age: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de-DE" sz="1200" dirty="0"/>
                        <a:t>+ 27,61 Euros </a:t>
                      </a:r>
                      <a:r>
                        <a:rPr lang="de-DE" sz="1200" dirty="0" err="1"/>
                        <a:t>long</a:t>
                      </a:r>
                      <a:r>
                        <a:rPr lang="de-DE" sz="1200" dirty="0"/>
                        <a:t>-term</a:t>
                      </a:r>
                      <a:r>
                        <a:rPr lang="de-DE" sz="1200" baseline="0" dirty="0"/>
                        <a:t> care </a:t>
                      </a:r>
                      <a:r>
                        <a:rPr lang="de-DE" sz="1200" baseline="0" dirty="0" err="1"/>
                        <a:t>insurance</a:t>
                      </a:r>
                      <a:endParaRPr lang="de-DE" sz="1200" dirty="0"/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975280"/>
                  </a:ext>
                </a:extLst>
              </a:tr>
              <a:tr h="108153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e-DE" sz="1200" dirty="0"/>
                        <a:t>+ 9,74 Euro TK-</a:t>
                      </a:r>
                      <a:r>
                        <a:rPr lang="de-DE" sz="1200" dirty="0" err="1"/>
                        <a:t>specific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amount</a:t>
                      </a:r>
                      <a:endParaRPr lang="de-DE" sz="1200" b="0" dirty="0"/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881405"/>
                  </a:ext>
                </a:extLst>
              </a:tr>
              <a:tr h="108153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de-DE" sz="1200" b="1" dirty="0"/>
                        <a:t>= 120,34 Euros </a:t>
                      </a:r>
                      <a:r>
                        <a:rPr lang="de-DE" sz="1200" b="1" dirty="0" err="1"/>
                        <a:t>monthly</a:t>
                      </a:r>
                      <a:endParaRPr lang="de-DE" sz="1200" b="1" dirty="0"/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807974"/>
                  </a:ext>
                </a:extLst>
              </a:tr>
              <a:tr h="108153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After the age of 30: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6800858"/>
                  </a:ext>
                </a:extLst>
              </a:tr>
              <a:tr h="108153"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dirty="0"/>
                        <a:t>Contributions for</a:t>
                      </a:r>
                      <a:r>
                        <a:rPr lang="en-GB" sz="1200" baseline="0" dirty="0"/>
                        <a:t> voluntary insurance cover</a:t>
                      </a:r>
                      <a:r>
                        <a:rPr lang="en-GB" sz="1200" dirty="0"/>
                        <a:t> 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859448"/>
                  </a:ext>
                </a:extLst>
              </a:tr>
              <a:tr h="108153">
                <a:tc grid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For members with children:	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de-DE" sz="1200" b="1" dirty="0"/>
                        <a:t>200,14 Euros </a:t>
                      </a:r>
                      <a:r>
                        <a:rPr lang="de-DE" sz="1200" b="1" dirty="0" err="1"/>
                        <a:t>monthly</a:t>
                      </a:r>
                      <a:endParaRPr lang="de-DE" sz="1200" b="1" dirty="0"/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425776"/>
                  </a:ext>
                </a:extLst>
              </a:tr>
              <a:tr h="108153">
                <a:tc grid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For members without children: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de-DE" sz="1200" b="1" dirty="0"/>
                        <a:t>202,88 Euros </a:t>
                      </a:r>
                      <a:r>
                        <a:rPr lang="de-DE" sz="1200" b="1" dirty="0" err="1"/>
                        <a:t>monthly</a:t>
                      </a:r>
                      <a:endParaRPr lang="de-DE" sz="1200" b="1" dirty="0"/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913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5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sz="quarter" idx="13"/>
          </p:nvPr>
        </p:nvSpPr>
        <p:spPr>
          <a:xfrm>
            <a:off x="503238" y="1295399"/>
            <a:ext cx="7597154" cy="3457575"/>
          </a:xfrm>
        </p:spPr>
        <p:txBody>
          <a:bodyPr/>
          <a:lstStyle/>
          <a:p>
            <a:r>
              <a:rPr lang="en-GB" dirty="0"/>
              <a:t>The electronic health card is issued to every member of a social health insurance fund</a:t>
            </a:r>
          </a:p>
          <a:p>
            <a:endParaRPr lang="en-GB" dirty="0"/>
          </a:p>
          <a:p>
            <a:r>
              <a:rPr lang="en-GB" dirty="0"/>
              <a:t>A passport photo clearly identifies the </a:t>
            </a:r>
            <a:r>
              <a:rPr lang="en-GB" dirty="0" err="1"/>
              <a:t>insuree</a:t>
            </a:r>
            <a:r>
              <a:rPr lang="en-GB" dirty="0"/>
              <a:t>. The card should always be carried</a:t>
            </a:r>
          </a:p>
          <a:p>
            <a:endParaRPr lang="en-GB" dirty="0"/>
          </a:p>
          <a:p>
            <a:r>
              <a:rPr lang="en-GB" dirty="0"/>
              <a:t>The health card is needed whenever you see a doctor or go to the hospital</a:t>
            </a:r>
          </a:p>
          <a:p>
            <a:endParaRPr lang="en-GB" dirty="0"/>
          </a:p>
          <a:p>
            <a:r>
              <a:rPr lang="en-GB" b="1" dirty="0"/>
              <a:t>The fees are directly settled via the card</a:t>
            </a:r>
          </a:p>
          <a:p>
            <a:pPr marL="0" indent="0">
              <a:buNone/>
            </a:pPr>
            <a:br>
              <a:rPr lang="de-DE" b="1" dirty="0"/>
            </a:b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German health care system</a:t>
            </a:r>
            <a:br>
              <a:rPr lang="en-GB" dirty="0"/>
            </a:br>
            <a:r>
              <a:rPr lang="en-GB" sz="1800" b="0" dirty="0"/>
              <a:t>The health card</a:t>
            </a:r>
            <a:endParaRPr lang="de-DE" b="0" dirty="0"/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4463988" y="3868108"/>
            <a:ext cx="3186355" cy="167397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 Black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1200" dirty="0">
              <a:solidFill>
                <a:srgbClr val="002060"/>
              </a:solidFill>
            </a:endParaRPr>
          </a:p>
          <a:p>
            <a:endParaRPr lang="de-DE" sz="12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84" y="3470425"/>
            <a:ext cx="3794516" cy="15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Participation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51619" y="1251343"/>
            <a:ext cx="4896544" cy="3457576"/>
          </a:xfrm>
          <a:prstGeom prst="rect">
            <a:avLst/>
          </a:prstGeom>
          <a:solidFill>
            <a:srgbClr val="00A0E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spcAft>
                <a:spcPts val="400"/>
              </a:spcAft>
              <a:buClr>
                <a:prstClr val="white"/>
              </a:buClr>
              <a:defRPr/>
            </a:pPr>
            <a:endParaRPr lang="en-US" sz="1400" b="1" kern="0" dirty="0">
              <a:solidFill>
                <a:prstClr val="white"/>
              </a:solidFill>
            </a:endParaRPr>
          </a:p>
          <a:p>
            <a:pPr marL="0" lvl="1">
              <a:spcAft>
                <a:spcPts val="400"/>
              </a:spcAft>
              <a:buClr>
                <a:prstClr val="white"/>
              </a:buClr>
              <a:defRPr/>
            </a:pPr>
            <a:endParaRPr lang="en-US" sz="1400" b="1" kern="0" dirty="0">
              <a:solidFill>
                <a:prstClr val="white"/>
              </a:solidFill>
            </a:endParaRPr>
          </a:p>
          <a:p>
            <a:pPr marL="0" lvl="1">
              <a:spcAft>
                <a:spcPts val="400"/>
              </a:spcAft>
              <a:buClr>
                <a:prstClr val="white"/>
              </a:buClr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A federally mandated co-payment is required for a few services, such as:</a:t>
            </a:r>
          </a:p>
          <a:p>
            <a:pPr marL="0" lvl="1">
              <a:spcAft>
                <a:spcPts val="400"/>
              </a:spcAft>
              <a:buClr>
                <a:prstClr val="white"/>
              </a:buClr>
              <a:defRPr/>
            </a:pPr>
            <a:endParaRPr lang="en-US" sz="1400" b="1" kern="0" dirty="0">
              <a:solidFill>
                <a:prstClr val="white"/>
              </a:solidFill>
            </a:endParaRPr>
          </a:p>
          <a:p>
            <a:pPr marL="180000" lvl="1" indent="-180000">
              <a:spcAft>
                <a:spcPts val="400"/>
              </a:spcAft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white"/>
                </a:solidFill>
              </a:rPr>
              <a:t>M</a:t>
            </a:r>
            <a:r>
              <a:rPr lang="en-US" sz="1400" kern="0" dirty="0" err="1">
                <a:solidFill>
                  <a:prstClr val="white"/>
                </a:solidFill>
              </a:rPr>
              <a:t>edicines</a:t>
            </a:r>
            <a:r>
              <a:rPr lang="en-US" sz="1400" kern="0" dirty="0">
                <a:solidFill>
                  <a:prstClr val="white"/>
                </a:solidFill>
              </a:rPr>
              <a:t> (5-10 EUR)</a:t>
            </a:r>
          </a:p>
          <a:p>
            <a:pPr marL="180000" lvl="1" indent="-180000">
              <a:spcAft>
                <a:spcPts val="400"/>
              </a:spcAft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white"/>
                </a:solidFill>
              </a:rPr>
              <a:t>H</a:t>
            </a:r>
            <a:r>
              <a:rPr lang="en-US" sz="1400" kern="0" dirty="0" err="1">
                <a:solidFill>
                  <a:prstClr val="white"/>
                </a:solidFill>
              </a:rPr>
              <a:t>ospitalisation</a:t>
            </a:r>
            <a:r>
              <a:rPr lang="en-US" sz="1400" kern="0" dirty="0">
                <a:solidFill>
                  <a:prstClr val="white"/>
                </a:solidFill>
              </a:rPr>
              <a:t> (10 EUR per day for a maximum of 28 days)</a:t>
            </a:r>
          </a:p>
          <a:p>
            <a:pPr marL="180000" lvl="1" indent="-180000">
              <a:spcAft>
                <a:spcPts val="400"/>
              </a:spcAft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white"/>
                </a:solidFill>
              </a:rPr>
              <a:t>R</a:t>
            </a:r>
            <a:r>
              <a:rPr lang="en-US" sz="1400" kern="0" dirty="0" err="1">
                <a:solidFill>
                  <a:prstClr val="white"/>
                </a:solidFill>
              </a:rPr>
              <a:t>ehabilitation</a:t>
            </a:r>
            <a:r>
              <a:rPr lang="en-US" sz="1400" kern="0" dirty="0">
                <a:solidFill>
                  <a:prstClr val="white"/>
                </a:solidFill>
              </a:rPr>
              <a:t> measures (10 EUR per day for a maximum of 28 days)</a:t>
            </a:r>
          </a:p>
          <a:p>
            <a:pPr marL="180000" lvl="1" indent="-180000">
              <a:spcAft>
                <a:spcPts val="400"/>
              </a:spcAft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white"/>
                </a:solidFill>
              </a:rPr>
              <a:t>Therapy and aids (5-10 EUR)</a:t>
            </a:r>
          </a:p>
          <a:p>
            <a:pPr marL="180000" lvl="1" indent="-180000">
              <a:spcAft>
                <a:spcPts val="400"/>
              </a:spcAft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white"/>
                </a:solidFill>
              </a:rPr>
              <a:t>Dental Treatment</a:t>
            </a:r>
          </a:p>
          <a:p>
            <a:pPr marL="180000" lvl="1" indent="-180000">
              <a:spcAft>
                <a:spcPts val="400"/>
              </a:spcAft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endParaRPr lang="en-US" sz="1400" kern="0" dirty="0">
              <a:solidFill>
                <a:prstClr val="white"/>
              </a:solidFill>
            </a:endParaRP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5" r="22895"/>
          <a:stretch>
            <a:fillRect/>
          </a:stretch>
        </p:blipFill>
        <p:spPr>
          <a:xfrm>
            <a:off x="5148163" y="1251345"/>
            <a:ext cx="2809986" cy="3457575"/>
          </a:xfrm>
        </p:spPr>
      </p:pic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07633" y="4931060"/>
            <a:ext cx="8283394" cy="138829"/>
          </a:xfrm>
        </p:spPr>
        <p:txBody>
          <a:bodyPr/>
          <a:lstStyle/>
          <a:p>
            <a:r>
              <a:rPr lang="en-US"/>
              <a:t>Welcome to Germany – good things to know, DIU, 01.11.2022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4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Techniker Krankenkasse (TK)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9478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K">
  <a:themeElements>
    <a:clrScheme name="TK-Designfarben">
      <a:dk1>
        <a:srgbClr val="454543"/>
      </a:dk1>
      <a:lt1>
        <a:sysClr val="window" lastClr="FFFFFF"/>
      </a:lt1>
      <a:dk2>
        <a:srgbClr val="8F837B"/>
      </a:dk2>
      <a:lt2>
        <a:srgbClr val="C3BDB4"/>
      </a:lt2>
      <a:accent1>
        <a:srgbClr val="008AA6"/>
      </a:accent1>
      <a:accent2>
        <a:srgbClr val="823F91"/>
      </a:accent2>
      <a:accent3>
        <a:srgbClr val="003955"/>
      </a:accent3>
      <a:accent4>
        <a:srgbClr val="BEE2E9"/>
      </a:accent4>
      <a:accent5>
        <a:srgbClr val="454543"/>
      </a:accent5>
      <a:accent6>
        <a:srgbClr val="E8E100"/>
      </a:accent6>
      <a:hlink>
        <a:srgbClr val="454543"/>
      </a:hlink>
      <a:folHlink>
        <a:srgbClr val="45454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182563" indent="-182563" algn="ctr">
          <a:buClr>
            <a:schemeClr val="accent1"/>
          </a:buClr>
          <a:buFont typeface="Wingdings" panose="05000000000000000000" pitchFamily="2" charset="2"/>
          <a:buChar char="§"/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182563" indent="-182563">
          <a:buClr>
            <a:schemeClr val="accent1"/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Cyan">
      <a:srgbClr val="00A0E3"/>
    </a:custClr>
    <a:custClr name="Hellgrau G1">
      <a:srgbClr val="EEEBE5"/>
    </a:custClr>
    <a:custClr name="Schwarz">
      <a:srgbClr val="00000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Signal-Rot">
      <a:srgbClr val="D11F45"/>
    </a:custClr>
    <a:custClr name="Ampel-Gelb">
      <a:srgbClr val="FFFA58"/>
    </a:custClr>
    <a:custClr name="Ampel-Grün">
      <a:srgbClr val="25A58D"/>
    </a:custClr>
    <a:custClr name="Dunkel-Petrol">
      <a:srgbClr val="005F6F"/>
    </a:custClr>
    <a:custClr name="Warm-Grau G3">
      <a:srgbClr val="8F837B"/>
    </a:custClr>
    <a:custClr name="Tief-Violett">
      <a:srgbClr val="411F48"/>
    </a:custClr>
    <a:custClr name="Mittel-Petrol">
      <a:srgbClr val="4F8DA4"/>
    </a:custClr>
    <a:custClr name="Dunkel-Gelb1">
      <a:srgbClr val="AEA900"/>
    </a:custClr>
    <a:custClr name="Schwarz">
      <a:srgbClr val="000000"/>
    </a:custClr>
    <a:custClr name="Hell-Petrol">
      <a:srgbClr val="8CB0C1"/>
    </a:custClr>
    <a:custClr name="Mittelblau">
      <a:srgbClr val="00628E"/>
    </a:custClr>
    <a:custClr name="Hell-Violett">
      <a:srgbClr val="BC9FCB"/>
    </a:custClr>
    <a:custClr name="Dunkel-Gelb2">
      <a:srgbClr val="5E5C00"/>
    </a:custClr>
  </a:custClrLst>
  <a:extLst>
    <a:ext uri="{05A4C25C-085E-4340-85A3-A5531E510DB2}">
      <thm15:themeFamily xmlns:thm15="http://schemas.microsoft.com/office/thememl/2012/main" name="TK-Style 16zu9.pptx" id="{E5C18D26-58AC-4FD0-8426-EC0DD8EE2D26}" vid="{C49061CF-8C8A-4DBB-A030-8954DC6B8280}"/>
    </a:ext>
  </a:extLst>
</a:theme>
</file>

<file path=ppt/theme/theme2.xml><?xml version="1.0" encoding="utf-8"?>
<a:theme xmlns:a="http://schemas.openxmlformats.org/drawingml/2006/main" name="Larissa">
  <a:themeElements>
    <a:clrScheme name="TK">
      <a:dk1>
        <a:srgbClr val="454543"/>
      </a:dk1>
      <a:lt1>
        <a:sysClr val="window" lastClr="FFFFFF"/>
      </a:lt1>
      <a:dk2>
        <a:srgbClr val="8F837B"/>
      </a:dk2>
      <a:lt2>
        <a:srgbClr val="C3BDB4"/>
      </a:lt2>
      <a:accent1>
        <a:srgbClr val="008AA6"/>
      </a:accent1>
      <a:accent2>
        <a:srgbClr val="823F91"/>
      </a:accent2>
      <a:accent3>
        <a:srgbClr val="003955"/>
      </a:accent3>
      <a:accent4>
        <a:srgbClr val="BEE2E9"/>
      </a:accent4>
      <a:accent5>
        <a:srgbClr val="454543"/>
      </a:accent5>
      <a:accent6>
        <a:srgbClr val="E8E100"/>
      </a:accent6>
      <a:hlink>
        <a:srgbClr val="454543"/>
      </a:hlink>
      <a:folHlink>
        <a:srgbClr val="45454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TK">
      <a:dk1>
        <a:srgbClr val="454543"/>
      </a:dk1>
      <a:lt1>
        <a:sysClr val="window" lastClr="FFFFFF"/>
      </a:lt1>
      <a:dk2>
        <a:srgbClr val="8F837B"/>
      </a:dk2>
      <a:lt2>
        <a:srgbClr val="C3BDB4"/>
      </a:lt2>
      <a:accent1>
        <a:srgbClr val="008AA6"/>
      </a:accent1>
      <a:accent2>
        <a:srgbClr val="823F91"/>
      </a:accent2>
      <a:accent3>
        <a:srgbClr val="003955"/>
      </a:accent3>
      <a:accent4>
        <a:srgbClr val="BEE2E9"/>
      </a:accent4>
      <a:accent5>
        <a:srgbClr val="454543"/>
      </a:accent5>
      <a:accent6>
        <a:srgbClr val="E8E100"/>
      </a:accent6>
      <a:hlink>
        <a:srgbClr val="454543"/>
      </a:hlink>
      <a:folHlink>
        <a:srgbClr val="45454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15511DAF11164E82BB40FC9F20DB0B" ma:contentTypeVersion="16" ma:contentTypeDescription="Ein neues Dokument erstellen." ma:contentTypeScope="" ma:versionID="cbd5368c7af2c9af88b5dfa6310526ea">
  <xsd:schema xmlns:xsd="http://www.w3.org/2001/XMLSchema" xmlns:xs="http://www.w3.org/2001/XMLSchema" xmlns:p="http://schemas.microsoft.com/office/2006/metadata/properties" xmlns:ns2="fe868fc5-4a4e-4c3c-bd14-11963c5f6027" xmlns:ns3="21815674-f23f-40cb-8d3c-21d5e07ba16b" targetNamespace="http://schemas.microsoft.com/office/2006/metadata/properties" ma:root="true" ma:fieldsID="46c397d4a4722aab16ebb867b8613a35" ns2:_="" ns3:_="">
    <xsd:import namespace="fe868fc5-4a4e-4c3c-bd14-11963c5f6027"/>
    <xsd:import namespace="21815674-f23f-40cb-8d3c-21d5e07ba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68fc5-4a4e-4c3c-bd14-11963c5f6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f0a5d40-a6c9-4192-9613-8344a223a9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15674-f23f-40cb-8d3c-21d5e07ba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88792-c96c-40d3-b781-384a87252fe4}" ma:internalName="TaxCatchAll" ma:showField="CatchAllData" ma:web="21815674-f23f-40cb-8d3c-21d5e07ba1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EFCF6-EB9D-47A9-A34E-EAF81C0B8D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F6808B-E171-4751-B688-34CBEFBE5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868fc5-4a4e-4c3c-bd14-11963c5f6027"/>
    <ds:schemaRef ds:uri="21815674-f23f-40cb-8d3c-21d5e07ba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TK-Style 16zu9</Template>
  <TotalTime>0</TotalTime>
  <Words>1044</Words>
  <Application>Microsoft Office PowerPoint</Application>
  <PresentationFormat>Bildschirmpräsentation (16:9)</PresentationFormat>
  <Paragraphs>149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TK</vt:lpstr>
      <vt:lpstr>Welcome to Germany – good things to know!  Tips, details &amp; guidelines for the students of DIU </vt:lpstr>
      <vt:lpstr>The German health care system</vt:lpstr>
      <vt:lpstr>The German health care system The principle of solidarity</vt:lpstr>
      <vt:lpstr>The German health care system Social and private health insurance</vt:lpstr>
      <vt:lpstr>The German health care system The benefits of social health insurance</vt:lpstr>
      <vt:lpstr>The German health care system Monthly contribution for TK-health insurance (2022)</vt:lpstr>
      <vt:lpstr>The German health care system The health card</vt:lpstr>
      <vt:lpstr>Cost Participation</vt:lpstr>
      <vt:lpstr>Techniker Krankenkasse (TK)</vt:lpstr>
      <vt:lpstr>Techniker Krankenkasse (TK) TK‘s strengths</vt:lpstr>
      <vt:lpstr>Techniker Krankenkasse (TK) TK‘s strengths</vt:lpstr>
      <vt:lpstr>At the onset of your studies –  essential documents </vt:lpstr>
      <vt:lpstr>At the onset of your studies Essential documents</vt:lpstr>
      <vt:lpstr>First days in germany What to do next?</vt:lpstr>
      <vt:lpstr>If you have questions….</vt:lpstr>
    </vt:vector>
  </TitlesOfParts>
  <Company>Techniker Krankenkasse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 Verdana Bold, 32 pt  Subline in 16 pt</dc:title>
  <dc:creator>Brandis, Christine</dc:creator>
  <cp:lastModifiedBy>Heller, Caroline</cp:lastModifiedBy>
  <cp:revision>202</cp:revision>
  <cp:lastPrinted>2016-08-30T11:54:57Z</cp:lastPrinted>
  <dcterms:created xsi:type="dcterms:W3CDTF">2017-06-27T12:52:19Z</dcterms:created>
  <dcterms:modified xsi:type="dcterms:W3CDTF">2023-03-13T10:58:27Z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8f69af-3265-4c12-b1e3-f63a8696e71d_Enabled">
    <vt:lpwstr>true</vt:lpwstr>
  </property>
  <property fmtid="{D5CDD505-2E9C-101B-9397-08002B2CF9AE}" pid="3" name="MSIP_Label_a48f69af-3265-4c12-b1e3-f63a8696e71d_SetDate">
    <vt:lpwstr>2022-04-28T06:27:18Z</vt:lpwstr>
  </property>
  <property fmtid="{D5CDD505-2E9C-101B-9397-08002B2CF9AE}" pid="4" name="MSIP_Label_a48f69af-3265-4c12-b1e3-f63a8696e71d_Method">
    <vt:lpwstr>Standard</vt:lpwstr>
  </property>
  <property fmtid="{D5CDD505-2E9C-101B-9397-08002B2CF9AE}" pid="5" name="MSIP_Label_a48f69af-3265-4c12-b1e3-f63a8696e71d_Name">
    <vt:lpwstr>Nur für den Dienstgebrauch</vt:lpwstr>
  </property>
  <property fmtid="{D5CDD505-2E9C-101B-9397-08002B2CF9AE}" pid="6" name="MSIP_Label_a48f69af-3265-4c12-b1e3-f63a8696e71d_SiteId">
    <vt:lpwstr>777634b8-6549-48dd-89f9-71c677fea243</vt:lpwstr>
  </property>
  <property fmtid="{D5CDD505-2E9C-101B-9397-08002B2CF9AE}" pid="7" name="MSIP_Label_a48f69af-3265-4c12-b1e3-f63a8696e71d_ActionId">
    <vt:lpwstr>b8456c89-301f-4182-8783-9f17e1ca0944</vt:lpwstr>
  </property>
  <property fmtid="{D5CDD505-2E9C-101B-9397-08002B2CF9AE}" pid="8" name="MSIP_Label_a48f69af-3265-4c12-b1e3-f63a8696e71d_ContentBits">
    <vt:lpwstr>0</vt:lpwstr>
  </property>
</Properties>
</file>